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63" r:id="rId3"/>
    <p:sldId id="264" r:id="rId4"/>
    <p:sldId id="265" r:id="rId5"/>
    <p:sldId id="288" r:id="rId6"/>
    <p:sldId id="266" r:id="rId7"/>
    <p:sldId id="283" r:id="rId8"/>
    <p:sldId id="282" r:id="rId9"/>
    <p:sldId id="293" r:id="rId10"/>
    <p:sldId id="259" r:id="rId11"/>
    <p:sldId id="284" r:id="rId12"/>
    <p:sldId id="285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86" r:id="rId25"/>
    <p:sldId id="278" r:id="rId26"/>
    <p:sldId id="287" r:id="rId27"/>
    <p:sldId id="279" r:id="rId28"/>
    <p:sldId id="258" r:id="rId2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B5C05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4671" autoAdjust="0"/>
  </p:normalViewPr>
  <p:slideViewPr>
    <p:cSldViewPr showGuides="1">
      <p:cViewPr varScale="1">
        <p:scale>
          <a:sx n="70" d="100"/>
          <a:sy n="70" d="100"/>
        </p:scale>
        <p:origin x="-86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01EFB8-2995-4891-AB2F-22E113178252}" type="doc">
      <dgm:prSet loTypeId="urn:microsoft.com/office/officeart/2005/8/layout/default#1" loCatId="list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ru-RU"/>
        </a:p>
      </dgm:t>
    </dgm:pt>
    <dgm:pt modelId="{41FA8EAB-057E-44B7-A1FC-2A572F9A02E0}">
      <dgm:prSet phldrT="[Текст]" phldr="0" custT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 vert="horz" wrap="square"/>
        <a:lstStyle/>
        <a:p>
          <a:pPr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dirty="0">
              <a:solidFill>
                <a:srgbClr val="FFFF00"/>
              </a:solidFill>
              <a:latin typeface="Arial Black" panose="020B0A04020102020204" pitchFamily="34" charset="0"/>
            </a:rPr>
            <a:t>ПОНЕДЕЛЬНИК</a:t>
          </a:r>
        </a:p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dirty="0"/>
            <a:t>   </a:t>
          </a:r>
          <a:r>
            <a:rPr lang="ru-RU" sz="1400" b="1" dirty="0">
              <a:solidFill>
                <a:schemeClr val="tx1"/>
              </a:solidFill>
            </a:rPr>
            <a:t>1. Познание    «Здравствуй мир»</a:t>
          </a:r>
        </a:p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dirty="0">
              <a:solidFill>
                <a:schemeClr val="tx1"/>
              </a:solidFill>
            </a:rPr>
            <a:t>   </a:t>
          </a:r>
        </a:p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dirty="0">
              <a:solidFill>
                <a:schemeClr val="tx1"/>
              </a:solidFill>
            </a:rPr>
            <a:t>2. Физкультура</a:t>
          </a:r>
        </a:p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ru-RU" sz="1800" b="1" dirty="0"/>
        </a:p>
      </dgm:t>
    </dgm:pt>
    <dgm:pt modelId="{621C5152-8D93-4541-A6E4-D09DD897F873}" type="parTrans" cxnId="{530E272E-74BD-493D-9DD1-AB4321E03812}">
      <dgm:prSet/>
      <dgm:spPr/>
      <dgm:t>
        <a:bodyPr/>
        <a:lstStyle/>
        <a:p>
          <a:endParaRPr lang="ru-RU"/>
        </a:p>
      </dgm:t>
    </dgm:pt>
    <dgm:pt modelId="{DEB2DBC5-EE21-457D-ABA7-77E4B40C150E}" type="sibTrans" cxnId="{530E272E-74BD-493D-9DD1-AB4321E03812}">
      <dgm:prSet/>
      <dgm:spPr/>
      <dgm:t>
        <a:bodyPr/>
        <a:lstStyle/>
        <a:p>
          <a:endParaRPr lang="ru-RU"/>
        </a:p>
      </dgm:t>
    </dgm:pt>
    <dgm:pt modelId="{64B8EF9C-E34E-4620-A7A7-4CD14224921A}">
      <dgm:prSet phldrT="[Текст]" phldr="0" custT="1"/>
      <dgm:spPr>
        <a:solidFill>
          <a:srgbClr val="FFC000"/>
        </a:solidFill>
      </dgm:spPr>
      <dgm:t>
        <a:bodyPr vert="horz" wrap="square"/>
        <a:lstStyle/>
        <a:p>
          <a:pPr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dirty="0">
              <a:solidFill>
                <a:schemeClr val="accent3"/>
              </a:solidFill>
              <a:latin typeface="Arial Black" panose="020B0A04020102020204" pitchFamily="34" charset="0"/>
            </a:rPr>
            <a:t>ВТОРНИК</a:t>
          </a:r>
        </a:p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ru-RU" sz="1400" b="1" dirty="0">
            <a:solidFill>
              <a:srgbClr val="002060"/>
            </a:solidFill>
            <a:latin typeface="+mj-lt"/>
          </a:endParaRPr>
        </a:p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dirty="0">
              <a:solidFill>
                <a:srgbClr val="002060"/>
              </a:solidFill>
              <a:latin typeface="+mj-lt"/>
            </a:rPr>
            <a:t>1. Развитие речи</a:t>
          </a:r>
        </a:p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dirty="0">
              <a:solidFill>
                <a:srgbClr val="002060"/>
              </a:solidFill>
              <a:latin typeface="+mj-lt"/>
            </a:rPr>
            <a:t>2.ФИЗКУЛЬТУРА</a:t>
          </a:r>
        </a:p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dirty="0">
              <a:solidFill>
                <a:srgbClr val="002060"/>
              </a:solidFill>
              <a:latin typeface="+mj-lt"/>
            </a:rPr>
            <a:t>ЛЕПКА</a:t>
          </a:r>
        </a:p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ru-RU" sz="1800" b="1" dirty="0">
            <a:solidFill>
              <a:srgbClr val="002060"/>
            </a:solidFill>
            <a:latin typeface="Arial Black" panose="020B0A04020102020204" pitchFamily="34" charset="0"/>
          </a:endParaRPr>
        </a:p>
      </dgm:t>
    </dgm:pt>
    <dgm:pt modelId="{C3549AC1-B2E4-4EE1-B704-2AA044A8E056}" type="parTrans" cxnId="{7390FDED-7C97-495A-9A01-3303762071C0}">
      <dgm:prSet/>
      <dgm:spPr/>
      <dgm:t>
        <a:bodyPr/>
        <a:lstStyle/>
        <a:p>
          <a:endParaRPr lang="ru-RU"/>
        </a:p>
      </dgm:t>
    </dgm:pt>
    <dgm:pt modelId="{B66710DD-90C0-4218-BB5D-16BFC6FB7547}" type="sibTrans" cxnId="{7390FDED-7C97-495A-9A01-3303762071C0}">
      <dgm:prSet/>
      <dgm:spPr/>
      <dgm:t>
        <a:bodyPr/>
        <a:lstStyle/>
        <a:p>
          <a:endParaRPr lang="ru-RU"/>
        </a:p>
      </dgm:t>
    </dgm:pt>
    <dgm:pt modelId="{CE7EAF2A-ACD1-45F0-84DE-BB84DB299026}">
      <dgm:prSet phldrT="[Текст]" phldr="0" custT="1"/>
      <dgm:spPr>
        <a:solidFill>
          <a:schemeClr val="accent1">
            <a:lumMod val="60000"/>
            <a:lumOff val="40000"/>
          </a:schemeClr>
        </a:solidFill>
      </dgm:spPr>
      <dgm:t>
        <a:bodyPr vert="horz" wrap="square"/>
        <a:lstStyle/>
        <a:p>
          <a:pPr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dirty="0">
              <a:solidFill>
                <a:schemeClr val="accent3">
                  <a:lumMod val="40000"/>
                  <a:lumOff val="60000"/>
                </a:schemeClr>
              </a:solidFill>
              <a:latin typeface="Arial Black" panose="020B0A04020102020204" pitchFamily="34" charset="0"/>
            </a:rPr>
            <a:t>СРЕДА</a:t>
          </a:r>
        </a:p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dirty="0">
              <a:solidFill>
                <a:schemeClr val="tx1"/>
              </a:solidFill>
            </a:rPr>
            <a:t>1. Музыка</a:t>
          </a:r>
        </a:p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dirty="0">
              <a:solidFill>
                <a:schemeClr val="tx1"/>
              </a:solidFill>
            </a:rPr>
            <a:t>2.математика(ФЭМП)</a:t>
          </a:r>
        </a:p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ru-RU" sz="1400" b="1" dirty="0">
            <a:solidFill>
              <a:schemeClr val="tx1"/>
            </a:solidFill>
          </a:endParaRPr>
        </a:p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sz="6500"/>
        </a:p>
      </dgm:t>
    </dgm:pt>
    <dgm:pt modelId="{B514D805-87E1-4850-90F6-9F701C17F376}" type="parTrans" cxnId="{269DF848-91FD-4C80-8031-0F98BF5FCD2E}">
      <dgm:prSet/>
      <dgm:spPr/>
      <dgm:t>
        <a:bodyPr/>
        <a:lstStyle/>
        <a:p>
          <a:endParaRPr lang="ru-RU"/>
        </a:p>
      </dgm:t>
    </dgm:pt>
    <dgm:pt modelId="{179FA486-4AA4-4506-9796-A403BBBFBC16}" type="sibTrans" cxnId="{269DF848-91FD-4C80-8031-0F98BF5FCD2E}">
      <dgm:prSet/>
      <dgm:spPr/>
      <dgm:t>
        <a:bodyPr/>
        <a:lstStyle/>
        <a:p>
          <a:endParaRPr lang="ru-RU"/>
        </a:p>
      </dgm:t>
    </dgm:pt>
    <dgm:pt modelId="{9C5ADD2F-C3FE-4A2C-A869-E2938E350A28}">
      <dgm:prSet phldrT="[Текст]" phldr="0" custT="1"/>
      <dgm:spPr>
        <a:solidFill>
          <a:srgbClr val="FF99FF"/>
        </a:solidFill>
      </dgm:spPr>
      <dgm:t>
        <a:bodyPr vert="horz" wrap="square"/>
        <a:lstStyle/>
        <a:p>
          <a:pPr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dirty="0">
              <a:solidFill>
                <a:srgbClr val="002060"/>
              </a:solidFill>
              <a:latin typeface="Arial Black" panose="020B0A04020102020204" pitchFamily="34" charset="0"/>
            </a:rPr>
            <a:t>ЧЕТВЕРГ</a:t>
          </a:r>
        </a:p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dirty="0">
              <a:solidFill>
                <a:srgbClr val="002060"/>
              </a:solidFill>
            </a:rPr>
            <a:t> 1.Ознакомление с худож.литературой</a:t>
          </a:r>
          <a:endParaRPr lang="ru-RU" sz="1400" b="1" dirty="0">
            <a:solidFill>
              <a:schemeClr val="tx1"/>
            </a:solidFill>
          </a:endParaRPr>
        </a:p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dirty="0">
              <a:solidFill>
                <a:schemeClr val="tx1"/>
              </a:solidFill>
            </a:rPr>
            <a:t> 2. Художественно-эстетическое развитие (Аппликация)</a:t>
          </a:r>
        </a:p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sz="6500"/>
        </a:p>
      </dgm:t>
    </dgm:pt>
    <dgm:pt modelId="{11D80515-4120-4051-960B-033B3515EAA3}" type="parTrans" cxnId="{9BA0696D-C040-455B-8662-80F3DA8AE918}">
      <dgm:prSet/>
      <dgm:spPr/>
      <dgm:t>
        <a:bodyPr/>
        <a:lstStyle/>
        <a:p>
          <a:endParaRPr lang="ru-RU"/>
        </a:p>
      </dgm:t>
    </dgm:pt>
    <dgm:pt modelId="{AAD2E293-4D42-47F0-8118-C1CADE108E52}" type="sibTrans" cxnId="{9BA0696D-C040-455B-8662-80F3DA8AE918}">
      <dgm:prSet/>
      <dgm:spPr/>
      <dgm:t>
        <a:bodyPr/>
        <a:lstStyle/>
        <a:p>
          <a:endParaRPr lang="ru-RU"/>
        </a:p>
      </dgm:t>
    </dgm:pt>
    <dgm:pt modelId="{060FA9DD-29F5-48B6-8790-0C9C03BF87EF}">
      <dgm:prSet phldrT="[Текст]" phldr="0" custT="1"/>
      <dgm:spPr>
        <a:solidFill>
          <a:srgbClr val="FFFF00"/>
        </a:solidFill>
      </dgm:spPr>
      <dgm:t>
        <a:bodyPr vert="horz" wrap="square"/>
        <a:lstStyle/>
        <a:p>
          <a:pPr algn="ctr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dirty="0">
              <a:solidFill>
                <a:srgbClr val="00B050"/>
              </a:solidFill>
              <a:latin typeface="Arial Black" panose="020B0A04020102020204" pitchFamily="34" charset="0"/>
            </a:rPr>
            <a:t>ПЯТНИЦА</a:t>
          </a:r>
        </a:p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dirty="0">
              <a:solidFill>
                <a:srgbClr val="00B050"/>
              </a:solidFill>
            </a:rPr>
            <a:t>  </a:t>
          </a:r>
          <a:r>
            <a:rPr lang="ru-RU" sz="1400" b="1" dirty="0">
              <a:solidFill>
                <a:schemeClr val="tx1"/>
              </a:solidFill>
            </a:rPr>
            <a:t>1. Музыка</a:t>
          </a:r>
        </a:p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dirty="0">
              <a:solidFill>
                <a:schemeClr val="tx1"/>
              </a:solidFill>
            </a:rPr>
            <a:t>   2.Рисование</a:t>
          </a:r>
        </a:p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dirty="0">
              <a:solidFill>
                <a:schemeClr val="tx1"/>
              </a:solidFill>
            </a:rPr>
            <a:t>   </a:t>
          </a:r>
        </a:p>
        <a:p>
          <a:pPr algn="l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dirty="0">
              <a:solidFill>
                <a:srgbClr val="00B050"/>
              </a:solidFill>
            </a:rPr>
            <a:t>     </a:t>
          </a:r>
          <a:endParaRPr sz="6500"/>
        </a:p>
      </dgm:t>
    </dgm:pt>
    <dgm:pt modelId="{52339904-31A2-4093-874C-DF4EEE866F60}" type="parTrans" cxnId="{3222A81C-BA71-428D-916C-80DD2C02F1D0}">
      <dgm:prSet/>
      <dgm:spPr/>
      <dgm:t>
        <a:bodyPr/>
        <a:lstStyle/>
        <a:p>
          <a:endParaRPr lang="ru-RU"/>
        </a:p>
      </dgm:t>
    </dgm:pt>
    <dgm:pt modelId="{57CF69BA-2D9F-4FEB-A647-59A8716F6540}" type="sibTrans" cxnId="{3222A81C-BA71-428D-916C-80DD2C02F1D0}">
      <dgm:prSet/>
      <dgm:spPr/>
      <dgm:t>
        <a:bodyPr/>
        <a:lstStyle/>
        <a:p>
          <a:endParaRPr lang="ru-RU"/>
        </a:p>
      </dgm:t>
    </dgm:pt>
    <dgm:pt modelId="{192D46FB-4720-4D43-A61B-A169667842F0}" type="pres">
      <dgm:prSet presAssocID="{6201EFB8-2995-4891-AB2F-22E11317825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9054E0B-0E59-45A9-97E6-142A122F45B3}" type="pres">
      <dgm:prSet presAssocID="{41FA8EAB-057E-44B7-A1FC-2A572F9A02E0}" presName="node" presStyleLbl="node1" presStyleIdx="0" presStyleCnt="5" custScaleY="167389" custLinFactNeighborX="3222" custLinFactNeighborY="-175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E470F4-B70E-432F-9632-AF2846B3BEF5}" type="pres">
      <dgm:prSet presAssocID="{DEB2DBC5-EE21-457D-ABA7-77E4B40C150E}" presName="sibTrans" presStyleCnt="0"/>
      <dgm:spPr/>
    </dgm:pt>
    <dgm:pt modelId="{314CCD10-6E57-43AD-A381-9BA58EBEF58F}" type="pres">
      <dgm:prSet presAssocID="{64B8EF9C-E34E-4620-A7A7-4CD14224921A}" presName="node" presStyleLbl="node1" presStyleIdx="1" presStyleCnt="5" custScaleX="104477" custScaleY="166688" custLinFactNeighborX="929" custLinFactNeighborY="-124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209A10-61F1-46AE-A7F0-DE63A07DBA1F}" type="pres">
      <dgm:prSet presAssocID="{B66710DD-90C0-4218-BB5D-16BFC6FB7547}" presName="sibTrans" presStyleCnt="0"/>
      <dgm:spPr/>
    </dgm:pt>
    <dgm:pt modelId="{7B5E6B52-0466-4CFF-A7BD-D8A5BBC63632}" type="pres">
      <dgm:prSet presAssocID="{CE7EAF2A-ACD1-45F0-84DE-BB84DB299026}" presName="node" presStyleLbl="node1" presStyleIdx="2" presStyleCnt="5" custScaleX="127935" custScaleY="142078" custLinFactNeighborX="-2577" custLinFactNeighborY="-193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FEAC5A-8961-400A-91B3-7950D5E03E4A}" type="pres">
      <dgm:prSet presAssocID="{179FA486-4AA4-4506-9796-A403BBBFBC16}" presName="sibTrans" presStyleCnt="0"/>
      <dgm:spPr/>
    </dgm:pt>
    <dgm:pt modelId="{43309905-96A3-4702-8950-8F661F6F5575}" type="pres">
      <dgm:prSet presAssocID="{9C5ADD2F-C3FE-4A2C-A869-E2938E350A28}" presName="node" presStyleLbl="node1" presStyleIdx="3" presStyleCnt="5" custScaleX="110986" custScaleY="1677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D41324-894A-40D4-B0E0-7B8F74E14C0D}" type="pres">
      <dgm:prSet presAssocID="{AAD2E293-4D42-47F0-8118-C1CADE108E52}" presName="sibTrans" presStyleCnt="0"/>
      <dgm:spPr/>
    </dgm:pt>
    <dgm:pt modelId="{22A0F0BC-30C7-416D-8DDF-8552B0BA0366}" type="pres">
      <dgm:prSet presAssocID="{060FA9DD-29F5-48B6-8790-0C9C03BF87EF}" presName="node" presStyleLbl="node1" presStyleIdx="4" presStyleCnt="5" custScaleX="132484" custScaleY="159350" custLinFactNeighborX="555" custLinFactNeighborY="-166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390FDED-7C97-495A-9A01-3303762071C0}" srcId="{6201EFB8-2995-4891-AB2F-22E113178252}" destId="{64B8EF9C-E34E-4620-A7A7-4CD14224921A}" srcOrd="1" destOrd="0" parTransId="{C3549AC1-B2E4-4EE1-B704-2AA044A8E056}" sibTransId="{B66710DD-90C0-4218-BB5D-16BFC6FB7547}"/>
    <dgm:cxn modelId="{111B053A-432D-4D1C-9D9C-BC87B02DD815}" type="presOf" srcId="{41FA8EAB-057E-44B7-A1FC-2A572F9A02E0}" destId="{A9054E0B-0E59-45A9-97E6-142A122F45B3}" srcOrd="0" destOrd="0" presId="urn:microsoft.com/office/officeart/2005/8/layout/default#1"/>
    <dgm:cxn modelId="{530E272E-74BD-493D-9DD1-AB4321E03812}" srcId="{6201EFB8-2995-4891-AB2F-22E113178252}" destId="{41FA8EAB-057E-44B7-A1FC-2A572F9A02E0}" srcOrd="0" destOrd="0" parTransId="{621C5152-8D93-4541-A6E4-D09DD897F873}" sibTransId="{DEB2DBC5-EE21-457D-ABA7-77E4B40C150E}"/>
    <dgm:cxn modelId="{269DF848-91FD-4C80-8031-0F98BF5FCD2E}" srcId="{6201EFB8-2995-4891-AB2F-22E113178252}" destId="{CE7EAF2A-ACD1-45F0-84DE-BB84DB299026}" srcOrd="2" destOrd="0" parTransId="{B514D805-87E1-4850-90F6-9F701C17F376}" sibTransId="{179FA486-4AA4-4506-9796-A403BBBFBC16}"/>
    <dgm:cxn modelId="{9BA0696D-C040-455B-8662-80F3DA8AE918}" srcId="{6201EFB8-2995-4891-AB2F-22E113178252}" destId="{9C5ADD2F-C3FE-4A2C-A869-E2938E350A28}" srcOrd="3" destOrd="0" parTransId="{11D80515-4120-4051-960B-033B3515EAA3}" sibTransId="{AAD2E293-4D42-47F0-8118-C1CADE108E52}"/>
    <dgm:cxn modelId="{68EE236A-8F80-4C55-8A39-9BA0BCFDFE05}" type="presOf" srcId="{CE7EAF2A-ACD1-45F0-84DE-BB84DB299026}" destId="{7B5E6B52-0466-4CFF-A7BD-D8A5BBC63632}" srcOrd="0" destOrd="0" presId="urn:microsoft.com/office/officeart/2005/8/layout/default#1"/>
    <dgm:cxn modelId="{F40796EB-BD5E-4467-8D25-9905C6F7B023}" type="presOf" srcId="{6201EFB8-2995-4891-AB2F-22E113178252}" destId="{192D46FB-4720-4D43-A61B-A169667842F0}" srcOrd="0" destOrd="0" presId="urn:microsoft.com/office/officeart/2005/8/layout/default#1"/>
    <dgm:cxn modelId="{3222A81C-BA71-428D-916C-80DD2C02F1D0}" srcId="{6201EFB8-2995-4891-AB2F-22E113178252}" destId="{060FA9DD-29F5-48B6-8790-0C9C03BF87EF}" srcOrd="4" destOrd="0" parTransId="{52339904-31A2-4093-874C-DF4EEE866F60}" sibTransId="{57CF69BA-2D9F-4FEB-A647-59A8716F6540}"/>
    <dgm:cxn modelId="{10C2E867-B62D-44F3-8049-C6ED8C134E76}" type="presOf" srcId="{9C5ADD2F-C3FE-4A2C-A869-E2938E350A28}" destId="{43309905-96A3-4702-8950-8F661F6F5575}" srcOrd="0" destOrd="0" presId="urn:microsoft.com/office/officeart/2005/8/layout/default#1"/>
    <dgm:cxn modelId="{24D73722-990F-4EED-9338-F9414BBF265D}" type="presOf" srcId="{64B8EF9C-E34E-4620-A7A7-4CD14224921A}" destId="{314CCD10-6E57-43AD-A381-9BA58EBEF58F}" srcOrd="0" destOrd="0" presId="urn:microsoft.com/office/officeart/2005/8/layout/default#1"/>
    <dgm:cxn modelId="{041329AA-F0AB-4A19-99B3-7E703EFE4D31}" type="presOf" srcId="{060FA9DD-29F5-48B6-8790-0C9C03BF87EF}" destId="{22A0F0BC-30C7-416D-8DDF-8552B0BA0366}" srcOrd="0" destOrd="0" presId="urn:microsoft.com/office/officeart/2005/8/layout/default#1"/>
    <dgm:cxn modelId="{DD2132D5-09C8-47DB-A7FB-1B534A55C880}" type="presParOf" srcId="{192D46FB-4720-4D43-A61B-A169667842F0}" destId="{A9054E0B-0E59-45A9-97E6-142A122F45B3}" srcOrd="0" destOrd="0" presId="urn:microsoft.com/office/officeart/2005/8/layout/default#1"/>
    <dgm:cxn modelId="{F1B9829B-3C9E-44DB-9537-DE754371F096}" type="presParOf" srcId="{192D46FB-4720-4D43-A61B-A169667842F0}" destId="{AFE470F4-B70E-432F-9632-AF2846B3BEF5}" srcOrd="1" destOrd="0" presId="urn:microsoft.com/office/officeart/2005/8/layout/default#1"/>
    <dgm:cxn modelId="{C45508F4-AC1A-4110-BA14-AD1C8F6CA22F}" type="presParOf" srcId="{192D46FB-4720-4D43-A61B-A169667842F0}" destId="{314CCD10-6E57-43AD-A381-9BA58EBEF58F}" srcOrd="2" destOrd="0" presId="urn:microsoft.com/office/officeart/2005/8/layout/default#1"/>
    <dgm:cxn modelId="{59129229-4DF6-4796-8D20-93469FA5ED88}" type="presParOf" srcId="{192D46FB-4720-4D43-A61B-A169667842F0}" destId="{51209A10-61F1-46AE-A7F0-DE63A07DBA1F}" srcOrd="3" destOrd="0" presId="urn:microsoft.com/office/officeart/2005/8/layout/default#1"/>
    <dgm:cxn modelId="{0D1EC458-F3AB-4A49-B56B-E74E3A93C33B}" type="presParOf" srcId="{192D46FB-4720-4D43-A61B-A169667842F0}" destId="{7B5E6B52-0466-4CFF-A7BD-D8A5BBC63632}" srcOrd="4" destOrd="0" presId="urn:microsoft.com/office/officeart/2005/8/layout/default#1"/>
    <dgm:cxn modelId="{C136A36D-CF65-48A6-93CE-0C0B0BA3A03D}" type="presParOf" srcId="{192D46FB-4720-4D43-A61B-A169667842F0}" destId="{62FEAC5A-8961-400A-91B3-7950D5E03E4A}" srcOrd="5" destOrd="0" presId="urn:microsoft.com/office/officeart/2005/8/layout/default#1"/>
    <dgm:cxn modelId="{0C53C6FC-79DE-422B-8253-69313FF122EA}" type="presParOf" srcId="{192D46FB-4720-4D43-A61B-A169667842F0}" destId="{43309905-96A3-4702-8950-8F661F6F5575}" srcOrd="6" destOrd="0" presId="urn:microsoft.com/office/officeart/2005/8/layout/default#1"/>
    <dgm:cxn modelId="{C1899F64-1C71-4BBD-B671-D0CE687917E9}" type="presParOf" srcId="{192D46FB-4720-4D43-A61B-A169667842F0}" destId="{B1D41324-894A-40D4-B0E0-7B8F74E14C0D}" srcOrd="7" destOrd="0" presId="urn:microsoft.com/office/officeart/2005/8/layout/default#1"/>
    <dgm:cxn modelId="{251A4E22-15F6-4898-9684-8B1EFD20EC00}" type="presParOf" srcId="{192D46FB-4720-4D43-A61B-A169667842F0}" destId="{22A0F0BC-30C7-416D-8DDF-8552B0BA0366}" srcOrd="8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054E0B-0E59-45A9-97E6-142A122F45B3}">
      <dsp:nvSpPr>
        <dsp:cNvPr id="0" name=""/>
        <dsp:cNvSpPr/>
      </dsp:nvSpPr>
      <dsp:spPr>
        <a:xfrm>
          <a:off x="76199" y="0"/>
          <a:ext cx="2334666" cy="2344785"/>
        </a:xfrm>
        <a:prstGeom prst="rect">
          <a:avLst/>
        </a:prstGeom>
        <a:solidFill>
          <a:schemeClr val="accent3"/>
        </a:solidFill>
        <a:ln w="25400" cap="flat" cmpd="sng" algn="ctr">
          <a:solidFill>
            <a:schemeClr val="accent3">
              <a:shade val="50000"/>
            </a:schemeClr>
          </a:solidFill>
          <a:prstDash val="solid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FFFF00"/>
              </a:solidFill>
              <a:latin typeface="Arial Black" panose="020B0A04020102020204" pitchFamily="34" charset="0"/>
            </a:rPr>
            <a:t>ПОНЕДЕЛЬНИК</a:t>
          </a:r>
        </a:p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/>
            <a:t>   </a:t>
          </a:r>
          <a:r>
            <a:rPr lang="ru-RU" sz="1400" b="1" kern="1200" dirty="0">
              <a:solidFill>
                <a:schemeClr val="tx1"/>
              </a:solidFill>
            </a:rPr>
            <a:t>1. Познание    «Здравствуй мир»</a:t>
          </a:r>
        </a:p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chemeClr val="tx1"/>
              </a:solidFill>
            </a:rPr>
            <a:t>   </a:t>
          </a:r>
        </a:p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chemeClr val="tx1"/>
              </a:solidFill>
            </a:rPr>
            <a:t>2. Физкультура</a:t>
          </a:r>
        </a:p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dirty="0"/>
        </a:p>
      </dsp:txBody>
      <dsp:txXfrm>
        <a:off x="76199" y="0"/>
        <a:ext cx="2334666" cy="2344785"/>
      </dsp:txXfrm>
    </dsp:sp>
    <dsp:sp modelId="{314CCD10-6E57-43AD-A381-9BA58EBEF58F}">
      <dsp:nvSpPr>
        <dsp:cNvPr id="0" name=""/>
        <dsp:cNvSpPr/>
      </dsp:nvSpPr>
      <dsp:spPr>
        <a:xfrm>
          <a:off x="2590799" y="0"/>
          <a:ext cx="2439189" cy="2334965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chemeClr val="accent3"/>
              </a:solidFill>
              <a:latin typeface="Arial Black" panose="020B0A04020102020204" pitchFamily="34" charset="0"/>
            </a:rPr>
            <a:t>ВТОРНИК</a:t>
          </a:r>
        </a:p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>
            <a:solidFill>
              <a:srgbClr val="002060"/>
            </a:solidFill>
            <a:latin typeface="+mj-lt"/>
          </a:endParaRPr>
        </a:p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rgbClr val="002060"/>
              </a:solidFill>
              <a:latin typeface="+mj-lt"/>
            </a:rPr>
            <a:t>1. Развитие речи</a:t>
          </a:r>
        </a:p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rgbClr val="002060"/>
              </a:solidFill>
              <a:latin typeface="+mj-lt"/>
            </a:rPr>
            <a:t>2.ФИЗКУЛЬТУРА</a:t>
          </a:r>
        </a:p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rgbClr val="002060"/>
              </a:solidFill>
              <a:latin typeface="+mj-lt"/>
            </a:rPr>
            <a:t>ЛЕПКА</a:t>
          </a:r>
        </a:p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dirty="0">
            <a:solidFill>
              <a:srgbClr val="002060"/>
            </a:solidFill>
            <a:latin typeface="Arial Black" panose="020B0A04020102020204" pitchFamily="34" charset="0"/>
          </a:endParaRPr>
        </a:p>
      </dsp:txBody>
      <dsp:txXfrm>
        <a:off x="2590799" y="0"/>
        <a:ext cx="2439189" cy="2334965"/>
      </dsp:txXfrm>
    </dsp:sp>
    <dsp:sp modelId="{7B5E6B52-0466-4CFF-A7BD-D8A5BBC63632}">
      <dsp:nvSpPr>
        <dsp:cNvPr id="0" name=""/>
        <dsp:cNvSpPr/>
      </dsp:nvSpPr>
      <dsp:spPr>
        <a:xfrm>
          <a:off x="5181602" y="0"/>
          <a:ext cx="2986855" cy="199022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chemeClr val="accent3">
                  <a:lumMod val="40000"/>
                  <a:lumOff val="60000"/>
                </a:schemeClr>
              </a:solidFill>
              <a:latin typeface="Arial Black" panose="020B0A04020102020204" pitchFamily="34" charset="0"/>
            </a:rPr>
            <a:t>СРЕДА</a:t>
          </a:r>
        </a:p>
        <a:p>
          <a:pPr lvl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chemeClr val="tx1"/>
              </a:solidFill>
            </a:rPr>
            <a:t>1. Музыка</a:t>
          </a:r>
        </a:p>
        <a:p>
          <a:pPr lvl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chemeClr val="tx1"/>
              </a:solidFill>
            </a:rPr>
            <a:t>2.математика(ФЭМП)</a:t>
          </a:r>
        </a:p>
        <a:p>
          <a:pPr lvl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>
            <a:solidFill>
              <a:schemeClr val="tx1"/>
            </a:solidFill>
          </a:endParaRPr>
        </a:p>
        <a:p>
          <a:pPr lvl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sz="6500" kern="1200"/>
        </a:p>
      </dsp:txBody>
      <dsp:txXfrm>
        <a:off x="5181602" y="0"/>
        <a:ext cx="2986855" cy="1990228"/>
      </dsp:txXfrm>
    </dsp:sp>
    <dsp:sp modelId="{43309905-96A3-4702-8950-8F661F6F5575}">
      <dsp:nvSpPr>
        <dsp:cNvPr id="0" name=""/>
        <dsp:cNvSpPr/>
      </dsp:nvSpPr>
      <dsp:spPr>
        <a:xfrm>
          <a:off x="1155960" y="2590803"/>
          <a:ext cx="2591153" cy="2349646"/>
        </a:xfrm>
        <a:prstGeom prst="rect">
          <a:avLst/>
        </a:prstGeom>
        <a:solidFill>
          <a:srgbClr val="FF99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rgbClr val="002060"/>
              </a:solidFill>
              <a:latin typeface="Arial Black" panose="020B0A04020102020204" pitchFamily="34" charset="0"/>
            </a:rPr>
            <a:t>ЧЕТВЕРГ</a:t>
          </a:r>
        </a:p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rgbClr val="002060"/>
              </a:solidFill>
            </a:rPr>
            <a:t> 1.Ознакомление с худож.литературой</a:t>
          </a:r>
          <a:endParaRPr lang="ru-RU" sz="1400" b="1" kern="1200" dirty="0">
            <a:solidFill>
              <a:schemeClr val="tx1"/>
            </a:solidFill>
          </a:endParaRPr>
        </a:p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chemeClr val="tx1"/>
              </a:solidFill>
            </a:rPr>
            <a:t> 2. Художественно-эстетическое развитие (Аппликация)</a:t>
          </a:r>
        </a:p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sz="6500" kern="1200"/>
        </a:p>
      </dsp:txBody>
      <dsp:txXfrm>
        <a:off x="1155960" y="2590803"/>
        <a:ext cx="2591153" cy="2349646"/>
      </dsp:txXfrm>
    </dsp:sp>
    <dsp:sp modelId="{22A0F0BC-30C7-416D-8DDF-8552B0BA0366}">
      <dsp:nvSpPr>
        <dsp:cNvPr id="0" name=""/>
        <dsp:cNvSpPr/>
      </dsp:nvSpPr>
      <dsp:spPr>
        <a:xfrm>
          <a:off x="3993537" y="2416025"/>
          <a:ext cx="3093059" cy="2232174"/>
        </a:xfrm>
        <a:prstGeom prst="rect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00B050"/>
              </a:solidFill>
              <a:latin typeface="Arial Black" panose="020B0A04020102020204" pitchFamily="34" charset="0"/>
            </a:rPr>
            <a:t>ПЯТНИЦА</a:t>
          </a:r>
        </a:p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rgbClr val="00B050"/>
              </a:solidFill>
            </a:rPr>
            <a:t>  </a:t>
          </a:r>
          <a:r>
            <a:rPr lang="ru-RU" sz="1400" b="1" kern="1200" dirty="0">
              <a:solidFill>
                <a:schemeClr val="tx1"/>
              </a:solidFill>
            </a:rPr>
            <a:t>1. Музыка</a:t>
          </a:r>
        </a:p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chemeClr val="tx1"/>
              </a:solidFill>
            </a:rPr>
            <a:t>   2.Рисование</a:t>
          </a:r>
        </a:p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chemeClr val="tx1"/>
              </a:solidFill>
            </a:rPr>
            <a:t>   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rgbClr val="00B050"/>
              </a:solidFill>
            </a:rPr>
            <a:t>     </a:t>
          </a:r>
          <a:endParaRPr sz="6500" kern="1200"/>
        </a:p>
      </dsp:txBody>
      <dsp:txXfrm>
        <a:off x="3993537" y="2416025"/>
        <a:ext cx="3093059" cy="22321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off" val="ctr"/>
          <dgm:param type="contDir" val="sameDir"/>
          <dgm:param type="grDir" val="tL"/>
          <dgm:param type="flowDir" val="row"/>
        </dgm:alg>
      </dgm:if>
      <dgm:else name="Name2">
        <dgm:alg type="snake">
          <dgm:param type="off" val="ctr"/>
          <dgm:param type="contDir" val="sameDir"/>
          <dgm:param type="grDir" val="tR"/>
          <dgm:param type="flowDir" val="row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BBB2B-AC02-41FB-B4A6-624F11C4175B}" type="datetimeFigureOut">
              <a:rPr lang="en-US"/>
              <a:t>9/8/2024</a:t>
            </a:fld>
            <a:endParaRPr lang="en-US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124077-E7B0-4E4D-8C05-7C5CCC940D47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A1C83D-303E-43A6-8346-B8C4F0F56019}" type="datetimeFigureOut">
              <a:rPr lang="en-US"/>
              <a:t>9/8/2024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91D65-4290-4D8C-B2C8-B935EF520CC2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06177-8829-471E-BC87-D5FE3098E7EB}" type="datetimeFigureOut">
              <a:rPr lang="en-US"/>
              <a:t>9/8/2024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D9846-018C-4A3A-851E-5960C0C62A17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E3AC5D-E45B-4853-BCAD-1CAA3EF9915F}" type="datetimeFigureOut">
              <a:rPr lang="en-US"/>
              <a:t>9/8/2024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CA586-30DD-4EB7-8012-B001D577AEB1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00F929-6839-4756-9203-56A331E431B7}" type="datetimeFigureOut">
              <a:rPr lang="en-US"/>
              <a:t>9/8/2024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F6F11-6775-43FE-B8DA-A533959D97B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AEDDB-8E1F-4C54-B37E-54AF256121B0}" type="datetimeFigureOut">
              <a:rPr lang="en-US"/>
              <a:t>9/8/2024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6214D7-6E67-4E52-86B7-76EE228BEE3A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610A71-4DA3-4BFB-96B5-F601E9D6F305}" type="datetimeFigureOut">
              <a:rPr lang="en-US"/>
              <a:t>9/8/2024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EF4474-1170-4053-B673-10A6FDE4EA2F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04955-907E-4881-B560-549C6841AA22}" type="datetimeFigureOut">
              <a:rPr lang="en-US"/>
              <a:t>9/8/2024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627E06-F480-4EFC-82F4-AE0E651DA7C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3C487-BB30-4A1B-937F-F50C1472AB7D}" type="datetimeFigureOut">
              <a:rPr lang="en-US"/>
              <a:t>9/8/2024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050085-C8F2-475D-9D60-0E74825812CF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2E0818-075F-4BB7-AE96-6DE72CBD3CCF}" type="datetimeFigureOut">
              <a:rPr lang="en-US"/>
              <a:t>9/8/2024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9433A7-B68D-4BF0-B6D7-9854327239C2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ый треугольник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олилиния 9"/>
          <p:cNvSpPr/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10"/>
          <p:cNvSpPr/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157E2-D508-4018-97BA-9EC502E2B368}" type="datetimeFigureOut">
              <a:rPr lang="en-US"/>
              <a:t>9/8/2024</a:t>
            </a:fld>
            <a:endParaRPr lang="en-US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519281-8FEF-439D-9E2C-5A61EE85ABF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/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7"/>
          <p:cNvSpPr/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0" tIns="45720" rIns="0" bIns="0" numCol="1" anchor="b" anchorCtr="0" compatLnSpc="1"/>
          <a:lstStyle/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D6541E4-3C7E-4C0A-AB5A-5EB87AC165AF}" type="datetimeFigureOut">
              <a:rPr lang="en-US"/>
              <a:t>9/8/2024</a:t>
            </a:fld>
            <a:endParaRPr lang="en-US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A361F60-9940-4D0E-8A14-033E58765CED}" type="slidenum">
              <a:rPr lang="en-US"/>
              <a:t>‹#›</a:t>
            </a:fld>
            <a:endParaRPr lang="en-US"/>
          </a:p>
        </p:txBody>
      </p:sp>
      <p:grpSp>
        <p:nvGrpSpPr>
          <p:cNvPr id="1033" name="Группа 1"/>
          <p:cNvGrpSpPr/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/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3" name="Полилиния 12"/>
            <p:cNvSpPr/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380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38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fontAlgn="base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405" indent="-209550" algn="l" rtl="0" fontAlgn="base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185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 panose="05020102010507070707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 panose="05020102010507070707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Рисунок 3" descr="i (5)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2895600"/>
            <a:ext cx="11969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Рисунок 4" descr="i (5)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5105400"/>
            <a:ext cx="71755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Рисунок 5" descr="i (5)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990600"/>
            <a:ext cx="877888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Рисунок 6" descr="i (5)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1066800"/>
            <a:ext cx="48895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Рисунок 11" descr="i (5)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852725" flipH="1">
            <a:off x="8108950" y="182563"/>
            <a:ext cx="86995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676400" y="1066800"/>
            <a:ext cx="6708648" cy="23622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anose="020B0A04020102020204" pitchFamily="34" charset="0"/>
              </a:rPr>
              <a:t>ПАСПОРТ</a:t>
            </a:r>
            <a:r>
              <a:rPr lang="ru-RU" dirty="0">
                <a:solidFill>
                  <a:srgbClr val="FFC000"/>
                </a:solidFill>
                <a:effectLst/>
              </a:rPr>
              <a:t/>
            </a:r>
            <a:br>
              <a:rPr lang="ru-RU" dirty="0">
                <a:solidFill>
                  <a:srgbClr val="FFC000"/>
                </a:solidFill>
                <a:effectLst/>
              </a:rPr>
            </a:br>
            <a:r>
              <a:rPr lang="ru-RU" sz="36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второй младшей  </a:t>
            </a:r>
            <a:r>
              <a:rPr lang="ru-RU" sz="27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ГРУППЫ № </a:t>
            </a:r>
            <a:r>
              <a:rPr lang="ru-RU" sz="3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11 </a:t>
            </a:r>
            <a:r>
              <a:rPr lang="ru-RU" sz="3600" dirty="0">
                <a:solidFill>
                  <a:srgbClr val="00B0F0"/>
                </a:solidFill>
              </a:rPr>
              <a:t/>
            </a:r>
            <a:br>
              <a:rPr lang="ru-RU" sz="3600" dirty="0">
                <a:solidFill>
                  <a:srgbClr val="00B0F0"/>
                </a:solidFill>
              </a:rPr>
            </a:br>
            <a:r>
              <a:rPr lang="ru-RU" sz="6600" dirty="0">
                <a:solidFill>
                  <a:srgbClr val="FFFF00"/>
                </a:solidFill>
                <a:latin typeface="Arial Black" panose="020B0A04020102020204" pitchFamily="34" charset="0"/>
              </a:rPr>
              <a:t>«ПЧЁЛКИ»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143000" y="4267200"/>
            <a:ext cx="6818520" cy="1150068"/>
          </a:xfrm>
        </p:spPr>
        <p:txBody>
          <a:bodyPr/>
          <a:lstStyle/>
          <a:p>
            <a:r>
              <a:rPr lang="ru-RU" sz="1400" b="1" dirty="0">
                <a:solidFill>
                  <a:srgbClr val="7030A0"/>
                </a:solidFill>
                <a:latin typeface="Georgia" panose="02040502050405020303" pitchFamily="18" charset="0"/>
              </a:rPr>
              <a:t>Муниципальное дошкольное образовательное учреждение</a:t>
            </a:r>
          </a:p>
          <a:p>
            <a:r>
              <a:rPr lang="ru-RU" sz="1600" b="1" dirty="0">
                <a:solidFill>
                  <a:srgbClr val="7030A0"/>
                </a:solidFill>
                <a:latin typeface="Georgia" panose="02040502050405020303" pitchFamily="18" charset="0"/>
              </a:rPr>
              <a:t>«Муниципальный детский сад «Сказка»</a:t>
            </a:r>
          </a:p>
          <a:p>
            <a:r>
              <a:rPr lang="ru-RU" sz="1600" b="1" dirty="0">
                <a:solidFill>
                  <a:srgbClr val="7030A0"/>
                </a:solidFill>
                <a:latin typeface="Georgia" panose="02040502050405020303" pitchFamily="18" charset="0"/>
              </a:rPr>
              <a:t>2024-2025 </a:t>
            </a:r>
            <a:r>
              <a:rPr lang="ru-RU" sz="1600" b="1" dirty="0" err="1">
                <a:solidFill>
                  <a:srgbClr val="7030A0"/>
                </a:solidFill>
                <a:latin typeface="Georgia" panose="02040502050405020303" pitchFamily="18" charset="0"/>
              </a:rPr>
              <a:t>уч.год</a:t>
            </a:r>
            <a:endParaRPr lang="ru-RU" sz="1600" b="1" dirty="0">
              <a:solidFill>
                <a:srgbClr val="7030A0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7696200" cy="895350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Black" panose="020B0A04020102020204" pitchFamily="34" charset="0"/>
              </a:rPr>
              <a:t>Группа начинается </a:t>
            </a:r>
            <a:r>
              <a:rPr lang="ru-RU" sz="2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Black" panose="020B0A04020102020204" pitchFamily="34" charset="0"/>
              </a:rPr>
              <a:t/>
            </a:r>
            <a:br>
              <a:rPr lang="ru-RU" sz="2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Black" panose="020B0A04020102020204" pitchFamily="34" charset="0"/>
              </a:rPr>
            </a:br>
            <a:r>
              <a:rPr lang="ru-RU" sz="2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Black" panose="020B0A04020102020204" pitchFamily="34" charset="0"/>
              </a:rPr>
              <a:t>с приемной или раздевалки</a:t>
            </a:r>
          </a:p>
        </p:txBody>
      </p:sp>
      <p:pic>
        <p:nvPicPr>
          <p:cNvPr id="3074" name="Picture 2" descr="C:\Users\Home\Desktop\наташа\IMG_51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752600"/>
            <a:ext cx="3657600" cy="2209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75" name="Picture 3" descr="C:\Users\Home\Desktop\наташа\IMG_51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581150"/>
            <a:ext cx="3429000" cy="22288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76" name="Picture 4" descr="C:\Users\Home\Desktop\наташа\IMG_51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34280" y="4114800"/>
            <a:ext cx="3576320" cy="2133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77" name="Picture 5" descr="C:\Users\Home\Desktop\наташа\IMG_518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4306068"/>
            <a:ext cx="3733800" cy="18794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slow">
    <p:strips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62000"/>
          </a:xfrm>
        </p:spPr>
        <p:txBody>
          <a:bodyPr/>
          <a:lstStyle/>
          <a:p>
            <a:pPr marL="273050" marR="0" lvl="0" indent="-273050" algn="ctr" defTabSz="914400" rtl="0" eaLnBrk="1" fontAlgn="base" latinLnBrk="0" hangingPunct="1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defRPr/>
            </a:pP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Приемная или раздевалка: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4401" y="1295399"/>
            <a:ext cx="7620000" cy="5029201"/>
          </a:xfrm>
        </p:spPr>
        <p:txBody>
          <a:bodyPr/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600" b="1" kern="1200" dirty="0">
                <a:solidFill>
                  <a:srgbClr val="00206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Century Schoolbook" panose="02040604050505020304" pitchFamily="18" charset="0"/>
                <a:ea typeface="+mj-ea"/>
                <a:cs typeface="+mj-cs"/>
              </a:rPr>
              <a:t>1.Маркированные индивидуальные шкафчики для одежды детей </a:t>
            </a:r>
            <a:r>
              <a:rPr lang="ru-RU" sz="1600" b="1" i="1" kern="1200" dirty="0">
                <a:solidFill>
                  <a:srgbClr val="00206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Century Schoolbook" panose="02040604050505020304" pitchFamily="18" charset="0"/>
                <a:ea typeface="+mj-ea"/>
                <a:cs typeface="+mj-cs"/>
              </a:rPr>
              <a:t> </a:t>
            </a:r>
            <a:r>
              <a:rPr lang="ru-RU" sz="1600" b="1" kern="1200" dirty="0">
                <a:solidFill>
                  <a:srgbClr val="00206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Century Schoolbook" panose="02040604050505020304" pitchFamily="18" charset="0"/>
                <a:ea typeface="+mj-ea"/>
                <a:cs typeface="+mj-cs"/>
              </a:rPr>
              <a:t>(30шт)</a:t>
            </a:r>
            <a:br>
              <a:rPr lang="ru-RU" sz="1600" b="1" kern="1200" dirty="0">
                <a:solidFill>
                  <a:srgbClr val="00206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Century Schoolbook" panose="02040604050505020304" pitchFamily="18" charset="0"/>
                <a:ea typeface="+mj-ea"/>
                <a:cs typeface="+mj-cs"/>
              </a:rPr>
            </a:br>
            <a:r>
              <a:rPr lang="ru-RU" sz="1600" b="1" kern="1200" dirty="0">
                <a:solidFill>
                  <a:srgbClr val="00206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Century Schoolbook" panose="02040604050505020304" pitchFamily="18" charset="0"/>
                <a:ea typeface="+mj-ea"/>
                <a:cs typeface="+mj-cs"/>
              </a:rPr>
              <a:t>2. Скамьи (5 шт.)  для сидения при одевании </a:t>
            </a:r>
            <a:r>
              <a:rPr lang="ru-RU" sz="1600" b="1" i="1" dirty="0">
                <a:solidFill>
                  <a:srgbClr val="00206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Century Schoolbook" panose="02040604050505020304" pitchFamily="18" charset="0"/>
                <a:ea typeface="+mj-ea"/>
                <a:cs typeface="+mj-cs"/>
              </a:rPr>
              <a:t>.</a:t>
            </a:r>
            <a:r>
              <a:rPr lang="ru-RU" sz="1600" b="1" kern="1200" dirty="0">
                <a:solidFill>
                  <a:srgbClr val="00206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Century Schoolbook" panose="02040604050505020304" pitchFamily="18" charset="0"/>
                <a:ea typeface="+mj-ea"/>
                <a:cs typeface="+mj-cs"/>
              </a:rPr>
              <a:t/>
            </a:r>
            <a:br>
              <a:rPr lang="ru-RU" sz="1600" b="1" kern="1200" dirty="0">
                <a:solidFill>
                  <a:srgbClr val="00206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Century Schoolbook" panose="02040604050505020304" pitchFamily="18" charset="0"/>
                <a:ea typeface="+mj-ea"/>
                <a:cs typeface="+mj-cs"/>
              </a:rPr>
            </a:br>
            <a:r>
              <a:rPr lang="ru-RU" sz="1600" b="1" kern="1200" dirty="0">
                <a:solidFill>
                  <a:srgbClr val="00206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Century Schoolbook" panose="02040604050505020304" pitchFamily="18" charset="0"/>
                <a:ea typeface="+mj-ea"/>
                <a:cs typeface="+mj-cs"/>
              </a:rPr>
              <a:t>3. Родительский информационный уголок, тематические папки-   передвижки, папки - ширмы.</a:t>
            </a:r>
            <a:br>
              <a:rPr lang="ru-RU" sz="1600" b="1" kern="1200" dirty="0">
                <a:solidFill>
                  <a:srgbClr val="00206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Century Schoolbook" panose="02040604050505020304" pitchFamily="18" charset="0"/>
                <a:ea typeface="+mj-ea"/>
                <a:cs typeface="+mj-cs"/>
              </a:rPr>
            </a:br>
            <a:r>
              <a:rPr lang="ru-RU" sz="1600" b="1" kern="1200" dirty="0">
                <a:solidFill>
                  <a:srgbClr val="00206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Century Schoolbook" panose="02040604050505020304" pitchFamily="18" charset="0"/>
                <a:ea typeface="+mj-ea"/>
                <a:cs typeface="+mj-cs"/>
              </a:rPr>
              <a:t>4. Горка для выставки индивидуальных творческих работ детей.                </a:t>
            </a:r>
            <a:r>
              <a:rPr lang="ru-RU" sz="1600" b="1" dirty="0">
                <a:solidFill>
                  <a:srgbClr val="00206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Century Schoolbook" panose="02040604050505020304" pitchFamily="18" charset="0"/>
                <a:ea typeface="+mj-ea"/>
                <a:cs typeface="+mj-cs"/>
              </a:rPr>
              <a:t>5. Галерея детских работ</a:t>
            </a:r>
            <a:r>
              <a:rPr lang="ru-RU" sz="1600" b="1" kern="1200" dirty="0">
                <a:solidFill>
                  <a:srgbClr val="00206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Century Schoolbook" panose="02040604050505020304" pitchFamily="18" charset="0"/>
                <a:ea typeface="+mj-ea"/>
                <a:cs typeface="+mj-cs"/>
              </a:rPr>
              <a:t/>
            </a:r>
            <a:br>
              <a:rPr lang="ru-RU" sz="1600" b="1" kern="1200" dirty="0">
                <a:solidFill>
                  <a:srgbClr val="00206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Century Schoolbook" panose="02040604050505020304" pitchFamily="18" charset="0"/>
                <a:ea typeface="+mj-ea"/>
                <a:cs typeface="+mj-cs"/>
              </a:rPr>
            </a:br>
            <a:r>
              <a:rPr lang="ru-RU" sz="1600" b="1" kern="1200" dirty="0">
                <a:solidFill>
                  <a:srgbClr val="00206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Century Schoolbook" panose="02040604050505020304" pitchFamily="18" charset="0"/>
                <a:ea typeface="+mj-ea"/>
                <a:cs typeface="+mj-cs"/>
              </a:rPr>
              <a:t>6. </a:t>
            </a:r>
            <a:r>
              <a:rPr lang="ru-RU" sz="1600" b="1" kern="1200" dirty="0" err="1">
                <a:solidFill>
                  <a:srgbClr val="00206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Century Schoolbook" panose="02040604050505020304" pitchFamily="18" charset="0"/>
                <a:ea typeface="+mj-ea"/>
                <a:cs typeface="+mj-cs"/>
              </a:rPr>
              <a:t>Обувница</a:t>
            </a:r>
            <a:r>
              <a:rPr lang="ru-RU" sz="1600" b="1" kern="1200" dirty="0">
                <a:solidFill>
                  <a:srgbClr val="00206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Century Schoolbook" panose="02040604050505020304" pitchFamily="18" charset="0"/>
                <a:ea typeface="+mj-ea"/>
                <a:cs typeface="+mj-cs"/>
              </a:rPr>
              <a:t> для уличной обуви детей (2 </a:t>
            </a:r>
            <a:r>
              <a:rPr lang="ru-RU" sz="1600" b="1" kern="1200" dirty="0" err="1">
                <a:solidFill>
                  <a:srgbClr val="00206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Century Schoolbook" panose="02040604050505020304" pitchFamily="18" charset="0"/>
                <a:ea typeface="+mj-ea"/>
                <a:cs typeface="+mj-cs"/>
              </a:rPr>
              <a:t>щт</a:t>
            </a:r>
            <a:r>
              <a:rPr lang="ru-RU" sz="1600" b="1" kern="1200" dirty="0">
                <a:solidFill>
                  <a:srgbClr val="00206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Century Schoolbook" panose="02040604050505020304" pitchFamily="18" charset="0"/>
                <a:ea typeface="+mj-ea"/>
                <a:cs typeface="+mj-cs"/>
              </a:rPr>
              <a:t>.)</a:t>
            </a:r>
            <a:br>
              <a:rPr lang="ru-RU" sz="1600" b="1" kern="1200" dirty="0">
                <a:solidFill>
                  <a:srgbClr val="00206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Century Schoolbook" panose="02040604050505020304" pitchFamily="18" charset="0"/>
                <a:ea typeface="+mj-ea"/>
                <a:cs typeface="+mj-cs"/>
              </a:rPr>
            </a:br>
            <a:r>
              <a:rPr lang="ru-RU" sz="1600" b="1" kern="1200" dirty="0">
                <a:solidFill>
                  <a:srgbClr val="00206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Century Schoolbook" panose="02040604050505020304" pitchFamily="18" charset="0"/>
                <a:ea typeface="+mj-ea"/>
                <a:cs typeface="+mj-cs"/>
              </a:rPr>
              <a:t>7. Список детей на шкафчики</a:t>
            </a:r>
            <a:br>
              <a:rPr lang="ru-RU" sz="1600" b="1" kern="1200" dirty="0">
                <a:solidFill>
                  <a:srgbClr val="00206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Century Schoolbook" panose="02040604050505020304" pitchFamily="18" charset="0"/>
                <a:ea typeface="+mj-ea"/>
                <a:cs typeface="+mj-cs"/>
              </a:rPr>
            </a:br>
            <a:r>
              <a:rPr lang="ru-RU" sz="1600" b="1" kern="1200" dirty="0">
                <a:solidFill>
                  <a:srgbClr val="00206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Century Schoolbook" panose="02040604050505020304" pitchFamily="18" charset="0"/>
                <a:ea typeface="+mj-ea"/>
                <a:cs typeface="+mj-cs"/>
              </a:rPr>
              <a:t>8. Термометр</a:t>
            </a:r>
            <a:br>
              <a:rPr lang="ru-RU" sz="1600" b="1" kern="1200" dirty="0">
                <a:solidFill>
                  <a:srgbClr val="00206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Century Schoolbook" panose="02040604050505020304" pitchFamily="18" charset="0"/>
                <a:ea typeface="+mj-ea"/>
                <a:cs typeface="+mj-cs"/>
              </a:rPr>
            </a:br>
            <a:r>
              <a:rPr lang="ru-RU" sz="1600" b="1" kern="1200" dirty="0">
                <a:solidFill>
                  <a:srgbClr val="00206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Century Schoolbook" panose="02040604050505020304" pitchFamily="18" charset="0"/>
                <a:ea typeface="+mj-ea"/>
                <a:cs typeface="+mj-cs"/>
              </a:rPr>
              <a:t>9. Ковровая дорожка</a:t>
            </a:r>
            <a:br>
              <a:rPr lang="ru-RU" sz="1600" b="1" kern="1200" dirty="0">
                <a:solidFill>
                  <a:srgbClr val="00206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Century Schoolbook" panose="02040604050505020304" pitchFamily="18" charset="0"/>
                <a:ea typeface="+mj-ea"/>
                <a:cs typeface="+mj-cs"/>
              </a:rPr>
            </a:br>
            <a:r>
              <a:rPr lang="ru-RU" sz="1600" b="1" kern="1200" dirty="0">
                <a:solidFill>
                  <a:srgbClr val="00206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Century Schoolbook" panose="02040604050505020304" pitchFamily="18" charset="0"/>
                <a:ea typeface="+mj-ea"/>
                <a:cs typeface="+mj-cs"/>
              </a:rPr>
              <a:t>10. Корзинка для забытых вещей «Потеряшки»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295400"/>
          </a:xfrm>
        </p:spPr>
        <p:txBody>
          <a:bodyPr/>
          <a:lstStyle/>
          <a:p>
            <a:pPr marL="273050" marR="0" lvl="0" indent="-273050" algn="ctr" defTabSz="914400" rtl="0" eaLnBrk="1" fontAlgn="base" latinLnBrk="0" hangingPunct="1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defRPr/>
            </a:pPr>
            <a:r>
              <a:rPr kumimoji="0" lang="ru-RU" sz="2400" b="1" i="1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Групповая комната </a:t>
            </a:r>
            <a:r>
              <a:rPr kumimoji="0" lang="ru-RU" sz="1600" b="1" i="1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(игровая):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295400" y="914401"/>
            <a:ext cx="7391400" cy="5410200"/>
          </a:xfrm>
        </p:spPr>
        <p:txBody>
          <a:bodyPr/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600" b="1" dirty="0">
                <a:solidFill>
                  <a:srgbClr val="261FA9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 8 детских столов  и 25 детских стула(</a:t>
            </a:r>
            <a:r>
              <a:rPr lang="ru-RU" sz="1400" b="1" i="1" dirty="0">
                <a:solidFill>
                  <a:srgbClr val="261FA9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маркированных в соответствии с ростом детей).</a:t>
            </a:r>
            <a:r>
              <a:rPr lang="ru-RU" sz="1600" b="1" dirty="0">
                <a:solidFill>
                  <a:srgbClr val="261FA9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solidFill>
                  <a:srgbClr val="261FA9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261FA9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ru-RU" sz="1600" b="1" dirty="0">
                <a:solidFill>
                  <a:srgbClr val="261FA9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Одно</a:t>
            </a:r>
            <a:r>
              <a:rPr lang="ru-RU" sz="1600" b="1" dirty="0">
                <a:solidFill>
                  <a:srgbClr val="261FA9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ковровое покрытие.</a:t>
            </a:r>
            <a:br>
              <a:rPr lang="ru-RU" sz="1600" b="1" dirty="0">
                <a:solidFill>
                  <a:srgbClr val="261FA9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261FA9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261FA9"/>
                </a:solidFill>
                <a:effectLst/>
                <a:uLnTx/>
                <a:uFillTx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Детская мебельная стенка для игрушек.</a:t>
            </a:r>
            <a:r>
              <a:rPr lang="ru-RU" sz="1600" b="1" dirty="0">
                <a:solidFill>
                  <a:srgbClr val="261FA9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solidFill>
                  <a:srgbClr val="261FA9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261FA9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Полки для игрушек и книг.</a:t>
            </a:r>
            <a:br>
              <a:rPr lang="ru-RU" sz="1600" b="1" dirty="0">
                <a:solidFill>
                  <a:srgbClr val="261FA9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261FA9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Демонстрационная доска.</a:t>
            </a:r>
            <a:br>
              <a:rPr lang="ru-RU" sz="1600" b="1" dirty="0">
                <a:solidFill>
                  <a:srgbClr val="261FA9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261FA9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</a:t>
            </a:r>
            <a:r>
              <a:rPr lang="ru-RU" sz="1600" b="1" dirty="0" err="1">
                <a:solidFill>
                  <a:srgbClr val="261FA9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Фланелеграф</a:t>
            </a:r>
            <a:r>
              <a:rPr lang="ru-RU" sz="1600" b="1" dirty="0">
                <a:solidFill>
                  <a:srgbClr val="261FA9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1600" b="1" dirty="0">
                <a:solidFill>
                  <a:srgbClr val="261FA9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solidFill>
                  <a:srgbClr val="261FA9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261FA9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 Термометр.</a:t>
            </a:r>
            <a:br>
              <a:rPr lang="ru-RU" sz="1600" b="1" dirty="0">
                <a:solidFill>
                  <a:srgbClr val="261FA9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261FA9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8. Детская кукольная комната.</a:t>
            </a:r>
            <a:br>
              <a:rPr lang="ru-RU" sz="1600" b="1" dirty="0">
                <a:solidFill>
                  <a:srgbClr val="261FA9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261FA9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r>
              <a:rPr lang="ru-RU" sz="1600" b="1" dirty="0">
                <a:solidFill>
                  <a:srgbClr val="261FA9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Письменный стол для воспитателей.</a:t>
            </a:r>
            <a:br>
              <a:rPr lang="ru-RU" sz="1600" b="1" dirty="0">
                <a:solidFill>
                  <a:srgbClr val="261FA9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261FA9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10. </a:t>
            </a:r>
            <a:r>
              <a:rPr lang="ru-RU" sz="1600" b="1" dirty="0">
                <a:solidFill>
                  <a:srgbClr val="261FA9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Один</a:t>
            </a:r>
            <a:r>
              <a:rPr lang="ru-RU" sz="1600" b="1" dirty="0">
                <a:solidFill>
                  <a:srgbClr val="261FA9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стул для взрослых.</a:t>
            </a:r>
            <a:br>
              <a:rPr lang="ru-RU" sz="1600" b="1" dirty="0">
                <a:solidFill>
                  <a:srgbClr val="261FA9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261FA9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11.  Шкаф для учебных пособий.                                                              </a:t>
            </a:r>
            <a:r>
              <a:rPr lang="ru-RU" sz="1600" b="1" dirty="0">
                <a:solidFill>
                  <a:srgbClr val="261FA9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12. Стол-горка для ИЗО и опытно-экспериментальной деятельности.</a:t>
            </a:r>
            <a:endParaRPr lang="ru-RU" sz="1600" b="1" dirty="0">
              <a:solidFill>
                <a:srgbClr val="261FA9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AutoNum type="arabicPeriod"/>
            </a:pP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990600"/>
          </a:xfrm>
        </p:spPr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800" b="1" cap="all" dirty="0"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 Black" panose="020B0A04020102020204" pitchFamily="34" charset="0"/>
              </a:rPr>
              <a:t>В группе каждый найдет занятие по интересам</a:t>
            </a:r>
          </a:p>
        </p:txBody>
      </p:sp>
      <p:pic>
        <p:nvPicPr>
          <p:cNvPr id="4098" name="Picture 2" descr="C:\Users\Home\Desktop\наташа\IMG_51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2133600"/>
            <a:ext cx="5288491" cy="4114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randomBa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Home\Desktop\наташа\IMG_51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381000"/>
            <a:ext cx="5791200" cy="6019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Home\Desktop\наташа\IMG_51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81000"/>
            <a:ext cx="8356600" cy="6172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Home\Desktop\наташа\IMG_51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81000"/>
            <a:ext cx="8458200" cy="61446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Home\Desktop\наташа\IMG_51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81000"/>
            <a:ext cx="4038600" cy="6019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195" name="Picture 3" descr="C:\Users\Home\Desktop\наташа\IMG_51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533400"/>
            <a:ext cx="3886200" cy="43899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Home\Desktop\наташа\IMG_51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457200"/>
            <a:ext cx="5143500" cy="6096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Home\Desktop\наташа\IMG_51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81000"/>
            <a:ext cx="8458200" cy="6096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blinds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762000"/>
          </a:xfrm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  <a:latin typeface="Arial Black" panose="020B0A04020102020204" pitchFamily="34" charset="0"/>
              </a:rPr>
              <a:t>ДОБРО ПОЖАЛОВАТЬ!</a:t>
            </a:r>
          </a:p>
        </p:txBody>
      </p:sp>
      <p:pic>
        <p:nvPicPr>
          <p:cNvPr id="1026" name="Picture 2" descr="C:\Users\Home\Desktop\наташа\IMG_519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9600" y="1371600"/>
            <a:ext cx="5588000" cy="4191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Home\Desktop\наташа\IMG_51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81000"/>
            <a:ext cx="8356600" cy="6172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Home\Desktop\наташа\IMG_51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81000"/>
            <a:ext cx="4267200" cy="6096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291" name="Picture 3" descr="C:\Users\Home\Desktop\наташа\IMG_51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381000"/>
            <a:ext cx="4038600" cy="6019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slow">
    <p:dissolv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533400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Black" panose="020B0A04020102020204" pitchFamily="34" charset="0"/>
              </a:rPr>
              <a:t> ПРИОБЩЕНИЕ К ТЕАТРУ</a:t>
            </a:r>
          </a:p>
        </p:txBody>
      </p:sp>
      <p:pic>
        <p:nvPicPr>
          <p:cNvPr id="13314" name="Picture 2" descr="C:\Users\Home\Desktop\наташа\IMG_519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582" y="1219200"/>
            <a:ext cx="5758218" cy="4648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14400"/>
          </a:xfrm>
        </p:spPr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800" b="1" cap="all" dirty="0"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 Black" panose="020B0A04020102020204" pitchFamily="34" charset="0"/>
              </a:rPr>
              <a:t>ГОРДОСТЬ ГРУППЫ </a:t>
            </a:r>
            <a:br>
              <a:rPr lang="ru-RU" sz="2800" b="1" cap="all" dirty="0"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 Black" panose="020B0A04020102020204" pitchFamily="34" charset="0"/>
              </a:rPr>
            </a:br>
            <a:r>
              <a:rPr lang="ru-RU" sz="2800" b="1" cap="all" dirty="0"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 Black" panose="020B0A04020102020204" pitchFamily="34" charset="0"/>
              </a:rPr>
              <a:t>«РУССКАЯ ИЗБА»</a:t>
            </a:r>
          </a:p>
        </p:txBody>
      </p:sp>
      <p:pic>
        <p:nvPicPr>
          <p:cNvPr id="14338" name="Picture 2" descr="C:\Users\Home\Desktop\наташа\IMG_51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5708" y="1752601"/>
            <a:ext cx="5852583" cy="44195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slow">
    <p:wheel spokes="8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04800" y="304800"/>
            <a:ext cx="8229600" cy="838200"/>
          </a:xfrm>
        </p:spPr>
        <p:txBody>
          <a:bodyPr/>
          <a:lstStyle/>
          <a:p>
            <a:pPr algn="ctr"/>
            <a:r>
              <a:rPr lang="ru-RU" sz="3200" b="1" dirty="0">
                <a:latin typeface="Arial Black" panose="020B0A04020102020204" pitchFamily="34" charset="0"/>
              </a:rPr>
              <a:t>Спальня.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600200" y="1219201"/>
            <a:ext cx="6096000" cy="51054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srgbClr val="002060"/>
                </a:solidFill>
                <a:latin typeface="Arial Black" panose="020B0A04020102020204" pitchFamily="34" charset="0"/>
              </a:rPr>
              <a:t>Кровати – 30 шт.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srgbClr val="002060"/>
                </a:solidFill>
                <a:latin typeface="Arial Black" panose="020B0A04020102020204" pitchFamily="34" charset="0"/>
              </a:rPr>
              <a:t>Стол для воспитателя – 1 шт.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srgbClr val="002060"/>
                </a:solidFill>
                <a:latin typeface="Arial Black" panose="020B0A04020102020204" pitchFamily="34" charset="0"/>
              </a:rPr>
              <a:t>Стул для взрослых – 1 шт.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srgbClr val="002060"/>
                </a:solidFill>
                <a:latin typeface="Arial Black" panose="020B0A04020102020204" pitchFamily="34" charset="0"/>
              </a:rPr>
              <a:t>Шкафы для пособий – 2 шт.</a:t>
            </a:r>
          </a:p>
          <a:p>
            <a:pPr>
              <a:buFont typeface="Wingdings" panose="05000000000000000000" pitchFamily="2" charset="2"/>
              <a:buChar char="v"/>
            </a:pPr>
            <a:endParaRPr lang="ru-RU" sz="2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sz="1800" b="1" dirty="0">
                <a:solidFill>
                  <a:srgbClr val="002060"/>
                </a:solidFill>
                <a:latin typeface="Arial Black" panose="020B0A04020102020204" pitchFamily="34" charset="0"/>
              </a:rPr>
              <a:t>Одно ковровое покрытие.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Короб для хранения «Дорожек здоровья»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haroni" panose="02010803020104030203" pitchFamily="2" charset="-79"/>
            </a:endParaRPr>
          </a:p>
          <a:p>
            <a:pPr marL="0" indent="0">
              <a:buNone/>
            </a:pPr>
            <a:endParaRPr lang="ru-RU" sz="2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pPr algn="ctr"/>
            <a:r>
              <a:rPr lang="ru-RU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anose="020B0A04020102020204" pitchFamily="34" charset="0"/>
              </a:rPr>
              <a:t>ОДЕЯЛА и ПОДУШКИ ЖДУТ РЕБЯТ…</a:t>
            </a:r>
          </a:p>
        </p:txBody>
      </p:sp>
      <p:pic>
        <p:nvPicPr>
          <p:cNvPr id="15362" name="Picture 2" descr="C:\Users\Home\Desktop\наташа\IMG_51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676400"/>
            <a:ext cx="5867400" cy="4343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slow">
    <p:randomBar dir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08226"/>
          </a:xfrm>
        </p:spPr>
        <p:txBody>
          <a:bodyPr/>
          <a:lstStyle/>
          <a:p>
            <a:pPr marL="273050" marR="0" lvl="0" indent="-273050" algn="ctr" defTabSz="914400" rtl="0" eaLnBrk="1" fontAlgn="base" latinLnBrk="0" hangingPunct="1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defRPr/>
            </a:pPr>
            <a:r>
              <a:rPr kumimoji="0" lang="ru-RU" sz="2400" b="1" i="0" u="sng" strike="noStrike" kern="1200" cap="none" spc="0" normalizeH="0" baseline="0" noProof="0" dirty="0">
                <a:ln>
                  <a:noFill/>
                </a:ln>
                <a:solidFill>
                  <a:srgbClr val="261FA9"/>
                </a:solidFill>
                <a:effectLst/>
                <a:uLnTx/>
                <a:uFillTx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Комната для умывания и закаливания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261FA9"/>
                </a:solidFill>
                <a:effectLst/>
                <a:uLnTx/>
                <a:uFillTx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261FA9"/>
                </a:solidFill>
                <a:effectLst/>
                <a:uLnTx/>
                <a:uFillTx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261FA9"/>
                </a:solidFill>
                <a:effectLst/>
                <a:uLnTx/>
                <a:uFillTx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261FA9"/>
                </a:solidFill>
                <a:effectLst/>
                <a:uLnTx/>
                <a:uFillTx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туалетная комната)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00" y="1371600"/>
            <a:ext cx="7543800" cy="4953000"/>
          </a:xfrm>
        </p:spPr>
        <p:txBody>
          <a:bodyPr/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600" b="1" dirty="0">
                <a:solidFill>
                  <a:srgbClr val="261FA9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1.Список на полотенца</a:t>
            </a:r>
            <a:br>
              <a:rPr lang="ru-RU" sz="1600" b="1" dirty="0">
                <a:solidFill>
                  <a:srgbClr val="261FA9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Aharoni" panose="02010803020104030203" pitchFamily="2" charset="-79"/>
              </a:rPr>
            </a:br>
            <a:r>
              <a:rPr lang="ru-RU" sz="1600" b="1" dirty="0">
                <a:solidFill>
                  <a:srgbClr val="261FA9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2. Маркированные шкафчики для  полотенец (28 шт.).</a:t>
            </a:r>
            <a:br>
              <a:rPr lang="ru-RU" sz="1600" b="1" dirty="0">
                <a:solidFill>
                  <a:srgbClr val="261FA9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Aharoni" panose="02010803020104030203" pitchFamily="2" charset="-79"/>
              </a:rPr>
            </a:br>
            <a:r>
              <a:rPr lang="ru-RU" sz="1600" b="1" dirty="0">
                <a:solidFill>
                  <a:srgbClr val="261FA9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3. </a:t>
            </a:r>
            <a:r>
              <a:rPr lang="ru-RU" sz="1600" b="1" dirty="0">
                <a:solidFill>
                  <a:srgbClr val="261FA9"/>
                </a:solidFill>
                <a:latin typeface="Arial Black" panose="020B0A040201020202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П</a:t>
            </a:r>
            <a:r>
              <a:rPr lang="ru-RU" sz="1600" b="1" dirty="0">
                <a:solidFill>
                  <a:srgbClr val="261FA9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оддон.</a:t>
            </a:r>
            <a:br>
              <a:rPr lang="ru-RU" sz="1600" b="1" dirty="0">
                <a:solidFill>
                  <a:srgbClr val="261FA9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Aharoni" panose="02010803020104030203" pitchFamily="2" charset="-79"/>
              </a:rPr>
            </a:br>
            <a:r>
              <a:rPr lang="ru-RU" sz="1600" b="1" dirty="0">
                <a:solidFill>
                  <a:srgbClr val="261FA9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4. Три унитаза</a:t>
            </a:r>
            <a:br>
              <a:rPr lang="ru-RU" sz="1600" b="1" dirty="0">
                <a:solidFill>
                  <a:srgbClr val="261FA9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Aharoni" panose="02010803020104030203" pitchFamily="2" charset="-79"/>
              </a:rPr>
            </a:br>
            <a:r>
              <a:rPr lang="ru-RU" sz="1600" b="1" dirty="0">
                <a:solidFill>
                  <a:srgbClr val="261FA9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5. Шкафчик для моющий средств.</a:t>
            </a:r>
            <a:br>
              <a:rPr lang="ru-RU" sz="1600" b="1" dirty="0">
                <a:solidFill>
                  <a:srgbClr val="261FA9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Aharoni" panose="02010803020104030203" pitchFamily="2" charset="-79"/>
              </a:rPr>
            </a:br>
            <a:r>
              <a:rPr lang="ru-RU" sz="1600" b="1" dirty="0">
                <a:solidFill>
                  <a:srgbClr val="261FA9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6. Три раковины для умывания.</a:t>
            </a:r>
            <a:br>
              <a:rPr lang="ru-RU" sz="1600" b="1" dirty="0">
                <a:solidFill>
                  <a:srgbClr val="261FA9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Aharoni" panose="02010803020104030203" pitchFamily="2" charset="-79"/>
              </a:rPr>
            </a:br>
            <a:r>
              <a:rPr lang="ru-RU" sz="1600" b="1" dirty="0">
                <a:solidFill>
                  <a:srgbClr val="261FA9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7. Два  зеркала</a:t>
            </a:r>
            <a:br>
              <a:rPr lang="ru-RU" sz="1600" b="1" dirty="0">
                <a:solidFill>
                  <a:srgbClr val="261FA9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Aharoni" panose="02010803020104030203" pitchFamily="2" charset="-79"/>
              </a:rPr>
            </a:br>
            <a:r>
              <a:rPr lang="ru-RU" sz="1600" b="1" dirty="0">
                <a:solidFill>
                  <a:srgbClr val="261FA9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8. Шкаф для хранения предметов для уборки.</a:t>
            </a:r>
            <a:br>
              <a:rPr lang="ru-RU" sz="1600" b="1" dirty="0">
                <a:solidFill>
                  <a:srgbClr val="261FA9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Aharoni" panose="02010803020104030203" pitchFamily="2" charset="-79"/>
              </a:rPr>
            </a:br>
            <a:r>
              <a:rPr lang="ru-RU" sz="1600" b="1" dirty="0">
                <a:solidFill>
                  <a:srgbClr val="261FA9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9. Ковровое покрытие.</a:t>
            </a:r>
            <a:br>
              <a:rPr lang="ru-RU" sz="1600" b="1" dirty="0">
                <a:solidFill>
                  <a:srgbClr val="261FA9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Aharoni" panose="02010803020104030203" pitchFamily="2" charset="-79"/>
              </a:rPr>
            </a:br>
            <a:r>
              <a:rPr lang="ru-RU" sz="1600" b="1" dirty="0">
                <a:solidFill>
                  <a:srgbClr val="261FA9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10. Органайзеры для хранения индивидуальных расчесок.</a:t>
            </a:r>
            <a:br>
              <a:rPr lang="ru-RU" sz="1600" b="1" dirty="0">
                <a:solidFill>
                  <a:srgbClr val="261FA9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Aharoni" panose="02010803020104030203" pitchFamily="2" charset="-79"/>
              </a:rPr>
            </a:br>
            <a:r>
              <a:rPr lang="ru-RU" sz="1600" b="1" dirty="0">
                <a:solidFill>
                  <a:srgbClr val="261FA9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11. Стенд «Уроки чистоты» и плакаты о КГН.                           </a:t>
            </a:r>
            <a:r>
              <a:rPr lang="ru-RU" sz="1600" b="1" dirty="0">
                <a:solidFill>
                  <a:srgbClr val="261FA9"/>
                </a:solidFill>
                <a:latin typeface="Arial Black" panose="020B0A040201020202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12.Вешалка с крючками для пакетов (бассейн).</a:t>
            </a:r>
            <a:r>
              <a:rPr lang="ru-RU" sz="1600" b="1" dirty="0">
                <a:solidFill>
                  <a:srgbClr val="261FA9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/>
            </a:r>
            <a:br>
              <a:rPr lang="ru-RU" sz="1600" b="1" dirty="0">
                <a:solidFill>
                  <a:srgbClr val="261FA9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Aharoni" panose="02010803020104030203" pitchFamily="2" charset="-79"/>
              </a:rPr>
            </a:br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9038" y="533400"/>
            <a:ext cx="8229600" cy="990600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Black" panose="020B0A04020102020204" pitchFamily="34" charset="0"/>
              </a:rPr>
              <a:t>УМЫВАЛЬНАЯ КОМНАТА </a:t>
            </a:r>
            <a:br>
              <a:rPr lang="ru-RU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Black" panose="020B0A04020102020204" pitchFamily="34" charset="0"/>
              </a:rPr>
            </a:br>
            <a:r>
              <a:rPr lang="ru-RU" sz="2000" b="1" i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Black" panose="020B0A04020102020204" pitchFamily="34" charset="0"/>
              </a:rPr>
              <a:t>или</a:t>
            </a:r>
            <a:r>
              <a:rPr lang="ru-RU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Black" panose="020B0A04020102020204" pitchFamily="34" charset="0"/>
              </a:rPr>
              <a:t/>
            </a:r>
            <a:br>
              <a:rPr lang="ru-RU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Black" panose="020B0A04020102020204" pitchFamily="34" charset="0"/>
              </a:rPr>
            </a:br>
            <a:r>
              <a:rPr lang="ru-RU" sz="2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Black" panose="020B0A04020102020204" pitchFamily="34" charset="0"/>
              </a:rPr>
              <a:t>КОМНАТА ЗАКАЛИВАНИЯ</a:t>
            </a:r>
          </a:p>
        </p:txBody>
      </p:sp>
      <p:pic>
        <p:nvPicPr>
          <p:cNvPr id="16386" name="Picture 2" descr="C:\Users\Home\Desktop\наташа\IMG_51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676400"/>
            <a:ext cx="7924800" cy="4648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slow">
    <p:checker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762000"/>
          </a:xfrm>
        </p:spPr>
        <p:txBody>
          <a:bodyPr/>
          <a:lstStyle/>
          <a:p>
            <a:r>
              <a:rPr lang="ru-RU" sz="3600" dirty="0">
                <a:solidFill>
                  <a:srgbClr val="FF0000"/>
                </a:solidFill>
                <a:latin typeface="Arial Black" panose="020B0A04020102020204" pitchFamily="34" charset="0"/>
              </a:rPr>
              <a:t>    </a:t>
            </a:r>
            <a:r>
              <a:rPr lang="ru-RU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 Black" panose="020B0A04020102020204" pitchFamily="34" charset="0"/>
              </a:rPr>
              <a:t>В нашей группе работают:</a:t>
            </a:r>
            <a:endParaRPr lang="ru-RU" sz="3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752601"/>
            <a:ext cx="8382000" cy="3886200"/>
          </a:xfrm>
        </p:spPr>
        <p:txBody>
          <a:bodyPr/>
          <a:lstStyle/>
          <a:p>
            <a:r>
              <a:rPr lang="ru-RU" sz="2400" b="1" dirty="0">
                <a:solidFill>
                  <a:srgbClr val="0070C0"/>
                </a:solidFill>
                <a:latin typeface="Arial Black" panose="020B0A04020102020204" pitchFamily="34" charset="0"/>
              </a:rPr>
              <a:t>ЗАПОРОЖЧЕНКО НАТАЛЬЯ ВЛАДИМИРОВНА</a:t>
            </a:r>
          </a:p>
          <a:p>
            <a:pPr>
              <a:buNone/>
            </a:pPr>
            <a:r>
              <a:rPr lang="ru-RU" dirty="0">
                <a:latin typeface="+mj-lt"/>
              </a:rPr>
              <a:t>    </a:t>
            </a:r>
            <a:r>
              <a:rPr lang="ru-RU" sz="2400" b="1" dirty="0">
                <a:solidFill>
                  <a:srgbClr val="7030A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воспитатель</a:t>
            </a:r>
            <a:r>
              <a:rPr lang="ru-RU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ru-RU" sz="1800" b="1" i="1" dirty="0">
                <a:solidFill>
                  <a:srgbClr val="7030A0"/>
                </a:solidFill>
                <a:latin typeface="+mj-lt"/>
              </a:rPr>
              <a:t>1-ой квалификационной категории  </a:t>
            </a:r>
          </a:p>
          <a:p>
            <a:r>
              <a:rPr lang="ru-RU" sz="2400" b="1" dirty="0">
                <a:solidFill>
                  <a:srgbClr val="0070C0"/>
                </a:solidFill>
                <a:latin typeface="Arial Black" panose="020B0A04020102020204" pitchFamily="34" charset="0"/>
              </a:rPr>
              <a:t>СЕМЁНЫЧЕВА ВАЛЕНТИНА НИКОЛАЕВНА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0070C0"/>
                </a:solidFill>
                <a:latin typeface="Arial Black" panose="020B0A04020102020204" pitchFamily="34" charset="0"/>
              </a:rPr>
              <a:t>   </a:t>
            </a:r>
            <a:r>
              <a:rPr lang="ru-RU" sz="2000" b="1" dirty="0">
                <a:solidFill>
                  <a:srgbClr val="7030A0"/>
                </a:solidFill>
                <a:latin typeface="Arial Black" panose="020B0A04020102020204" pitchFamily="34" charset="0"/>
              </a:rPr>
              <a:t>ВОСПИТАТЕЛЬ</a:t>
            </a:r>
            <a:endParaRPr lang="ru-RU" b="1" i="1" dirty="0"/>
          </a:p>
          <a:p>
            <a:r>
              <a:rPr lang="ru-RU" b="1" dirty="0">
                <a:solidFill>
                  <a:srgbClr val="0070C0"/>
                </a:solidFill>
                <a:latin typeface="Arial Black" panose="020B0A04020102020204" pitchFamily="34" charset="0"/>
              </a:rPr>
              <a:t>ПИЛИПЕНКО ИРИНА ПЕТРОВНА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70C0"/>
                </a:solidFill>
                <a:latin typeface="Arial Black" panose="020B0A04020102020204" pitchFamily="34" charset="0"/>
              </a:rPr>
              <a:t>   </a:t>
            </a:r>
            <a:r>
              <a:rPr lang="ru-RU" b="1" dirty="0">
                <a:solidFill>
                  <a:srgbClr val="7030A0"/>
                </a:solidFill>
                <a:latin typeface="Arial Black" panose="020B0A04020102020204" pitchFamily="34" charset="0"/>
              </a:rPr>
              <a:t>помощник воспитателя</a:t>
            </a:r>
          </a:p>
          <a:p>
            <a:pPr>
              <a:buNone/>
            </a:pPr>
            <a:endParaRPr lang="ru-RU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3400" y="457200"/>
            <a:ext cx="8077200" cy="3886200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7030A0"/>
                </a:solidFill>
                <a:latin typeface="Georgia" panose="02040502050405020303" pitchFamily="18" charset="0"/>
              </a:rPr>
              <a:t>В группе растут и развиваются</a:t>
            </a:r>
            <a:br>
              <a:rPr lang="ru-RU" sz="3600" b="1" dirty="0">
                <a:solidFill>
                  <a:srgbClr val="7030A0"/>
                </a:solidFill>
                <a:latin typeface="Georgia" panose="02040502050405020303" pitchFamily="18" charset="0"/>
              </a:rPr>
            </a:br>
            <a:r>
              <a:rPr lang="ru-RU" sz="3600" b="1" dirty="0">
                <a:solidFill>
                  <a:srgbClr val="7030A0"/>
                </a:solidFill>
                <a:latin typeface="Georgia" panose="02040502050405020303" pitchFamily="18" charset="0"/>
              </a:rPr>
              <a:t>             </a:t>
            </a:r>
            <a:r>
              <a:rPr lang="ru-RU" sz="3600" b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21 </a:t>
            </a:r>
            <a:r>
              <a:rPr lang="ru-RU" sz="3200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ребятишек</a:t>
            </a:r>
            <a:r>
              <a:rPr lang="ru-RU" sz="3600" b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: </a:t>
            </a:r>
            <a:r>
              <a:rPr lang="ru-RU" sz="3600" b="1" dirty="0">
                <a:latin typeface="Georgia" panose="02040502050405020303" pitchFamily="18" charset="0"/>
              </a:rPr>
              <a:t/>
            </a:r>
            <a:br>
              <a:rPr lang="ru-RU" sz="3600" b="1" dirty="0">
                <a:latin typeface="Georgia" panose="02040502050405020303" pitchFamily="18" charset="0"/>
              </a:rPr>
            </a:br>
            <a:r>
              <a:rPr lang="ru-RU" sz="3600" b="1" dirty="0">
                <a:latin typeface="Georgia" panose="02040502050405020303" pitchFamily="18" charset="0"/>
              </a:rPr>
              <a:t>    9 </a:t>
            </a:r>
            <a:r>
              <a:rPr lang="ru-RU" sz="2000" b="1" dirty="0">
                <a:solidFill>
                  <a:srgbClr val="FF0000"/>
                </a:solidFill>
                <a:latin typeface="Georgia" panose="02040502050405020303" pitchFamily="18" charset="0"/>
              </a:rPr>
              <a:t>замечательных и очаровательных </a:t>
            </a:r>
            <a:r>
              <a:rPr lang="ru-RU" sz="2800" b="1" dirty="0">
                <a:solidFill>
                  <a:srgbClr val="FF0000"/>
                </a:solidFill>
                <a:latin typeface="Georgia" panose="02040502050405020303" pitchFamily="18" charset="0"/>
              </a:rPr>
              <a:t>девочек</a:t>
            </a:r>
            <a:r>
              <a:rPr lang="ru-RU" sz="4000" b="1" dirty="0">
                <a:latin typeface="Georgia" panose="02040502050405020303" pitchFamily="18" charset="0"/>
              </a:rPr>
              <a:t/>
            </a:r>
            <a:br>
              <a:rPr lang="ru-RU" sz="4000" b="1" dirty="0">
                <a:latin typeface="Georgia" panose="02040502050405020303" pitchFamily="18" charset="0"/>
              </a:rPr>
            </a:br>
            <a:r>
              <a:rPr lang="ru-RU" sz="4000" b="1" dirty="0">
                <a:latin typeface="Georgia" panose="02040502050405020303" pitchFamily="18" charset="0"/>
              </a:rPr>
              <a:t>                             </a:t>
            </a:r>
            <a:r>
              <a:rPr lang="ru-RU" sz="2400" b="1" dirty="0">
                <a:solidFill>
                  <a:srgbClr val="7030A0"/>
                </a:solidFill>
                <a:latin typeface="Georgia" panose="02040502050405020303" pitchFamily="18" charset="0"/>
              </a:rPr>
              <a:t>и </a:t>
            </a:r>
            <a:r>
              <a:rPr lang="ru-RU" sz="4000" b="1" dirty="0">
                <a:solidFill>
                  <a:srgbClr val="0070C0"/>
                </a:solidFill>
                <a:latin typeface="Georgia" panose="02040502050405020303" pitchFamily="18" charset="0"/>
              </a:rPr>
              <a:t/>
            </a:r>
            <a:br>
              <a:rPr lang="ru-RU" sz="4000" b="1" dirty="0">
                <a:solidFill>
                  <a:srgbClr val="0070C0"/>
                </a:solidFill>
                <a:latin typeface="Georgia" panose="02040502050405020303" pitchFamily="18" charset="0"/>
              </a:rPr>
            </a:br>
            <a:r>
              <a:rPr lang="ru-RU" sz="4000" b="1" dirty="0">
                <a:solidFill>
                  <a:srgbClr val="0070C0"/>
                </a:solidFill>
                <a:latin typeface="Georgia" panose="02040502050405020303" pitchFamily="18" charset="0"/>
              </a:rPr>
              <a:t>    12 </a:t>
            </a:r>
            <a:r>
              <a:rPr lang="ru-RU" sz="2000" b="1" dirty="0">
                <a:solidFill>
                  <a:srgbClr val="0070C0"/>
                </a:solidFill>
                <a:latin typeface="Georgia" panose="02040502050405020303" pitchFamily="18" charset="0"/>
              </a:rPr>
              <a:t>веселых и находчивых </a:t>
            </a:r>
            <a:r>
              <a:rPr lang="ru-RU" sz="2800" b="1" dirty="0">
                <a:solidFill>
                  <a:srgbClr val="0070C0"/>
                </a:solidFill>
                <a:latin typeface="Georgia" panose="02040502050405020303" pitchFamily="18" charset="0"/>
              </a:rPr>
              <a:t>мальчиков.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0352" y="533400"/>
            <a:ext cx="7772400" cy="990600"/>
          </a:xfrm>
        </p:spPr>
        <p:txBody>
          <a:bodyPr/>
          <a:lstStyle/>
          <a:p>
            <a:pPr algn="ctr"/>
            <a:r>
              <a:rPr lang="ru-RU" dirty="0"/>
              <a:t> </a:t>
            </a:r>
            <a:r>
              <a:rPr lang="ru-RU" sz="4000" dirty="0">
                <a:latin typeface="Arial Black" panose="020B0A04020102020204" pitchFamily="34" charset="0"/>
                <a:cs typeface="Aharoni" panose="02010803020104030203" pitchFamily="2" charset="-79"/>
              </a:rPr>
              <a:t>ДЕВИЗ нашей ГРУППЫ: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914400" y="1752600"/>
            <a:ext cx="7696200" cy="3429000"/>
          </a:xfrm>
        </p:spPr>
        <p:txBody>
          <a:bodyPr/>
          <a:lstStyle/>
          <a:p>
            <a:r>
              <a:rPr lang="ru-RU" sz="2400" b="1" dirty="0">
                <a:solidFill>
                  <a:srgbClr val="7030A0"/>
                </a:solidFill>
                <a:latin typeface="Arial Black" panose="020B0A04020102020204" pitchFamily="34" charset="0"/>
              </a:rPr>
              <a:t>Маленькие пчёлки не сидят без  дела –</a:t>
            </a:r>
          </a:p>
          <a:p>
            <a:r>
              <a:rPr lang="ru-RU" sz="2400" b="1" dirty="0">
                <a:solidFill>
                  <a:srgbClr val="7030A0"/>
                </a:solidFill>
                <a:latin typeface="Arial Black" panose="020B0A04020102020204" pitchFamily="34" charset="0"/>
              </a:rPr>
              <a:t>Знания получают и несут их смело.</a:t>
            </a:r>
          </a:p>
          <a:p>
            <a:r>
              <a:rPr lang="ru-RU" sz="2400" b="1" dirty="0">
                <a:solidFill>
                  <a:srgbClr val="7030A0"/>
                </a:solidFill>
                <a:latin typeface="Arial Black" panose="020B0A04020102020204" pitchFamily="34" charset="0"/>
              </a:rPr>
              <a:t>В играх, песнях, спорте ловко применяют.</a:t>
            </a:r>
          </a:p>
          <a:p>
            <a:r>
              <a:rPr lang="ru-RU" sz="2400" b="1" dirty="0">
                <a:solidFill>
                  <a:srgbClr val="7030A0"/>
                </a:solidFill>
                <a:latin typeface="Arial Black" panose="020B0A04020102020204" pitchFamily="34" charset="0"/>
              </a:rPr>
              <a:t>Маленькие пчёлки учатся играя!</a:t>
            </a:r>
          </a:p>
          <a:p>
            <a:endParaRPr lang="ru-RU" dirty="0"/>
          </a:p>
          <a:p>
            <a:endParaRPr lang="ru-RU" dirty="0"/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685800"/>
          </a:xfrm>
        </p:spPr>
        <p:txBody>
          <a:bodyPr/>
          <a:lstStyle/>
          <a:p>
            <a:pPr algn="ctr"/>
            <a:r>
              <a:rPr lang="ru-RU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</a:rPr>
              <a:t>СЕТКА ЗАНЯТИЙ </a:t>
            </a: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000" b="1" i="1" dirty="0">
                <a:latin typeface="Georgia" panose="02040502050405020303" pitchFamily="18" charset="0"/>
              </a:rPr>
              <a:t>непосредственно – образовательной деятельности</a:t>
            </a: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457200" y="1371600"/>
          <a:ext cx="8229600" cy="4953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228600"/>
          </a:xfrm>
        </p:spPr>
        <p:txBody>
          <a:bodyPr/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endParaRPr lang="ru-RU" sz="1600" b="1" i="1" dirty="0">
              <a:latin typeface="Arial Black" panose="020B0A0402010202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1021142"/>
              </p:ext>
            </p:extLst>
          </p:nvPr>
        </p:nvGraphicFramePr>
        <p:xfrm>
          <a:off x="1676400" y="945107"/>
          <a:ext cx="6248400" cy="54335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12790"/>
                <a:gridCol w="1135610"/>
              </a:tblGrid>
              <a:tr h="5645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30385" algn="r"/>
                        </a:tabLst>
                      </a:pPr>
                      <a:r>
                        <a:rPr lang="ru-RU" sz="1200" dirty="0">
                          <a:effectLst/>
                        </a:rPr>
                        <a:t>Утренний прием и осмотр детей, совместная работа взрослых и детей, самостоятельная деятельность детей. Утренняя гимнастика.</a:t>
                      </a:r>
                      <a:endParaRPr lang="ru-RU" sz="105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08" marR="4390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-45">
                          <a:effectLst/>
                        </a:rPr>
                        <a:t>7.00 - 8.20</a:t>
                      </a:r>
                      <a:endParaRPr lang="ru-RU" sz="105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08" marR="43908" marT="0" marB="0"/>
                </a:tc>
              </a:tr>
              <a:tr h="1881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30385" algn="r"/>
                        </a:tabLst>
                      </a:pPr>
                      <a:r>
                        <a:rPr lang="ru-RU" sz="1200">
                          <a:effectLst/>
                        </a:rPr>
                        <a:t>Подготовка к завтраку. Завтрак.</a:t>
                      </a:r>
                      <a:endParaRPr lang="ru-RU" sz="105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08" marR="4390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-50">
                          <a:effectLst/>
                        </a:rPr>
                        <a:t>8.20 - 8.55</a:t>
                      </a:r>
                      <a:endParaRPr lang="ru-RU" sz="105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08" marR="43908" marT="0" marB="0"/>
                </a:tc>
              </a:tr>
              <a:tr h="3763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30385" algn="r"/>
                        </a:tabLst>
                      </a:pPr>
                      <a:r>
                        <a:rPr lang="ru-RU" sz="1200" spc="-45" dirty="0">
                          <a:effectLst/>
                        </a:rPr>
                        <a:t>Утренний круг общения, подготовка к организованной образовательной деятельности.</a:t>
                      </a:r>
                      <a:endParaRPr lang="ru-RU" sz="105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08" marR="4390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-55">
                          <a:effectLst/>
                        </a:rPr>
                        <a:t>8.55 – 9.20</a:t>
                      </a:r>
                      <a:endParaRPr lang="ru-RU" sz="105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-55">
                          <a:effectLst/>
                        </a:rPr>
                        <a:t> </a:t>
                      </a:r>
                      <a:endParaRPr lang="ru-RU" sz="105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08" marR="43908" marT="0" marB="0"/>
                </a:tc>
              </a:tr>
              <a:tr h="2123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30385" algn="r"/>
                        </a:tabLst>
                      </a:pPr>
                      <a:r>
                        <a:rPr lang="ru-RU" sz="1200" spc="-50">
                          <a:effectLst/>
                        </a:rPr>
                        <a:t>Организованная  образовательная деятельность.</a:t>
                      </a:r>
                      <a:endParaRPr lang="ru-RU" sz="105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08" marR="4390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-15">
                          <a:effectLst/>
                        </a:rPr>
                        <a:t>9.20 -10.00</a:t>
                      </a:r>
                      <a:endParaRPr lang="ru-RU" sz="105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08" marR="43908" marT="0" marB="0"/>
                </a:tc>
              </a:tr>
              <a:tr h="4850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30385" algn="r"/>
                        </a:tabLst>
                      </a:pPr>
                      <a:r>
                        <a:rPr lang="ru-RU" sz="1200" spc="-50">
                          <a:effectLst/>
                        </a:rPr>
                        <a:t>Подготовка ко второму завтраку, второй завтрак.</a:t>
                      </a:r>
                      <a:endParaRPr lang="ru-RU" sz="105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08" marR="4390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45">
                          <a:effectLst/>
                        </a:rPr>
                        <a:t>10.00</a:t>
                      </a:r>
                      <a:endParaRPr lang="ru-RU" sz="105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08" marR="43908" marT="0" marB="0"/>
                </a:tc>
              </a:tr>
              <a:tr h="5645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30385" algn="r"/>
                        </a:tabLst>
                      </a:pPr>
                      <a:r>
                        <a:rPr lang="ru-RU" sz="1200" spc="-45" dirty="0">
                          <a:effectLst/>
                        </a:rPr>
                        <a:t>Подготовка к прогулке. Прогулка (подвижные игры, наблюдения, экспериментирование, индивидуальная подгрупповая работа, самостоятельная деятельность).</a:t>
                      </a:r>
                      <a:endParaRPr lang="ru-RU" sz="105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08" marR="4390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45">
                          <a:effectLst/>
                        </a:rPr>
                        <a:t>10.00</a:t>
                      </a:r>
                      <a:r>
                        <a:rPr lang="en-US" sz="1200" spc="45">
                          <a:effectLst/>
                        </a:rPr>
                        <a:t>-</a:t>
                      </a:r>
                      <a:r>
                        <a:rPr lang="ru-RU" sz="1200" spc="45">
                          <a:effectLst/>
                        </a:rPr>
                        <a:t>12</a:t>
                      </a:r>
                      <a:r>
                        <a:rPr lang="en-US" sz="1200" spc="45">
                          <a:effectLst/>
                        </a:rPr>
                        <a:t>.</a:t>
                      </a:r>
                      <a:r>
                        <a:rPr lang="ru-RU" sz="1200" spc="45">
                          <a:effectLst/>
                        </a:rPr>
                        <a:t>00</a:t>
                      </a:r>
                      <a:endParaRPr lang="ru-RU" sz="105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-15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08" marR="43908" marT="0" marB="0"/>
                </a:tc>
              </a:tr>
              <a:tr h="7933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30385" algn="r"/>
                        </a:tabLst>
                      </a:pPr>
                      <a:r>
                        <a:rPr lang="ru-RU" sz="1200" spc="-45">
                          <a:effectLst/>
                        </a:rPr>
                        <a:t>Возвращение с прогулки, игры, привитие культурно- гигиенических навыков.</a:t>
                      </a:r>
                      <a:endParaRPr lang="ru-RU" sz="105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08" marR="4390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12.00-12.20</a:t>
                      </a:r>
                      <a:endParaRPr lang="ru-RU" sz="105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08" marR="43908" marT="0" marB="0"/>
                </a:tc>
              </a:tr>
              <a:tr h="1918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30385" algn="r"/>
                        </a:tabLst>
                      </a:pPr>
                      <a:r>
                        <a:rPr lang="ru-RU" sz="1200" spc="-45">
                          <a:effectLst/>
                        </a:rPr>
                        <a:t>Подготовка к обеду. Обед.</a:t>
                      </a:r>
                      <a:endParaRPr lang="ru-RU" sz="105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08" marR="4390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-70">
                          <a:effectLst/>
                        </a:rPr>
                        <a:t>12.20- 12.50</a:t>
                      </a:r>
                      <a:endParaRPr lang="ru-RU" sz="105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08" marR="43908" marT="0" marB="0"/>
                </a:tc>
              </a:tr>
              <a:tr h="3763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30385" algn="r"/>
                        </a:tabLst>
                      </a:pPr>
                      <a:r>
                        <a:rPr lang="ru-RU" sz="1200" spc="-55">
                          <a:effectLst/>
                        </a:rPr>
                        <a:t>Подготовка ко сну, оздоровительные мероприятия, минутка чтения. Дневной сон.</a:t>
                      </a:r>
                      <a:endParaRPr lang="ru-RU" sz="105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08" marR="4390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12.50-15.00</a:t>
                      </a:r>
                      <a:endParaRPr lang="ru-RU" sz="105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08" marR="43908" marT="0" marB="0"/>
                </a:tc>
              </a:tr>
              <a:tr h="5645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30385" algn="r"/>
                        </a:tabLst>
                      </a:pPr>
                      <a:r>
                        <a:rPr lang="ru-RU" sz="1200">
                          <a:effectLst/>
                        </a:rPr>
                        <a:t>Постепенный подьем, двигательная разминка, закаливание, воздушные и водные процедуры, игры, самостоятельная деятельность.</a:t>
                      </a:r>
                      <a:endParaRPr lang="ru-RU" sz="105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08" marR="4390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-70">
                          <a:effectLst/>
                        </a:rPr>
                        <a:t> </a:t>
                      </a:r>
                      <a:endParaRPr lang="ru-RU" sz="105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-70">
                          <a:effectLst/>
                        </a:rPr>
                        <a:t>15.00-15.25</a:t>
                      </a:r>
                      <a:endParaRPr lang="ru-RU" sz="105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08" marR="43908" marT="0" marB="0"/>
                </a:tc>
              </a:tr>
              <a:tr h="3763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30385" algn="r"/>
                        </a:tabLst>
                      </a:pPr>
                      <a:r>
                        <a:rPr lang="ru-RU" sz="1200">
                          <a:effectLst/>
                        </a:rPr>
                        <a:t>Полдник, совмещенный с ужином. Привитие культурно-гигиенических навыков.</a:t>
                      </a:r>
                      <a:endParaRPr lang="ru-RU" sz="105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08" marR="4390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-70">
                          <a:effectLst/>
                        </a:rPr>
                        <a:t>15.25-15.50</a:t>
                      </a:r>
                      <a:endParaRPr lang="ru-RU" sz="105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08" marR="43908" marT="0" marB="0"/>
                </a:tc>
              </a:tr>
              <a:tr h="1881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30385" algn="r"/>
                        </a:tabLst>
                      </a:pPr>
                      <a:r>
                        <a:rPr lang="ru-RU" sz="1200" spc="-45">
                          <a:effectLst/>
                        </a:rPr>
                        <a:t>Игры, самостоятельная деятельность детей .</a:t>
                      </a:r>
                      <a:endParaRPr lang="ru-RU" sz="105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08" marR="4390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-70">
                          <a:effectLst/>
                        </a:rPr>
                        <a:t>15.50-16.30</a:t>
                      </a:r>
                      <a:endParaRPr lang="ru-RU" sz="105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08" marR="43908" marT="0" marB="0"/>
                </a:tc>
              </a:tr>
              <a:tr h="3763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30385" algn="r"/>
                        </a:tabLst>
                      </a:pPr>
                      <a:r>
                        <a:rPr lang="ru-RU" sz="1200" spc="-45" dirty="0">
                          <a:effectLst/>
                        </a:rPr>
                        <a:t>Подготовка к прогулке. Вечерняя прогулка, игры, взаимодействие с семьей. Уход детей домой.</a:t>
                      </a:r>
                      <a:r>
                        <a:rPr lang="ru-RU" sz="1200" spc="-60" dirty="0">
                          <a:effectLst/>
                        </a:rPr>
                        <a:t>    </a:t>
                      </a:r>
                      <a:endParaRPr lang="ru-RU" sz="105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08" marR="4390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-70" dirty="0">
                          <a:effectLst/>
                        </a:rPr>
                        <a:t>16.30-19.00</a:t>
                      </a:r>
                      <a:endParaRPr lang="ru-RU" sz="105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08" marR="43908" marT="0" marB="0"/>
                </a:tc>
              </a:tr>
            </a:tbl>
          </a:graphicData>
        </a:graphic>
      </p:graphicFrame>
      <p:sp>
        <p:nvSpPr>
          <p:cNvPr id="6" name="Заголовок 3"/>
          <p:cNvSpPr txBox="1">
            <a:spLocks/>
          </p:cNvSpPr>
          <p:nvPr/>
        </p:nvSpPr>
        <p:spPr bwMode="auto">
          <a:xfrm>
            <a:off x="434454" y="914400"/>
            <a:ext cx="8229600" cy="5715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0" tIns="45720" rIns="0" bIns="0" numCol="1" anchor="b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algn="ctr"/>
            <a:endParaRPr lang="ru-RU" sz="2000" b="1" dirty="0" smtClean="0"/>
          </a:p>
          <a:p>
            <a:pPr algn="ctr"/>
            <a:endParaRPr lang="ru-RU" sz="2000" b="1" dirty="0"/>
          </a:p>
          <a:p>
            <a:pPr algn="ctr"/>
            <a:endParaRPr lang="ru-RU" sz="2000" b="1" dirty="0" smtClean="0"/>
          </a:p>
          <a:p>
            <a:pPr algn="ctr"/>
            <a:endParaRPr lang="ru-RU" sz="2000" b="1" dirty="0"/>
          </a:p>
          <a:p>
            <a:pPr algn="ctr"/>
            <a:endParaRPr lang="ru-RU" sz="2000" b="1" dirty="0" smtClean="0"/>
          </a:p>
          <a:p>
            <a:pPr algn="ctr"/>
            <a:r>
              <a:rPr lang="ru-RU" sz="2000" b="1" dirty="0" smtClean="0"/>
              <a:t>Режим </a:t>
            </a:r>
            <a:r>
              <a:rPr lang="ru-RU" sz="2000" b="1" dirty="0"/>
              <a:t>пребывания детей в ДОУ</a:t>
            </a:r>
            <a:endParaRPr lang="ru-RU" sz="2000" dirty="0"/>
          </a:p>
          <a:p>
            <a:pPr algn="ctr"/>
            <a:r>
              <a:rPr lang="ru-RU" sz="2000" b="1" dirty="0" smtClean="0">
                <a:solidFill>
                  <a:prstClr val="black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prstClr val="black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z="2000" b="1" i="1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Группа  «ПЧЁЛКИ» находится на втором этаже здания</a:t>
            </a:r>
            <a:br>
              <a:rPr kumimoji="0" lang="ru-RU" sz="2000" b="1" i="1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ru-RU" sz="2000" b="1" i="1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состоит из 5 помещений:</a:t>
            </a:r>
            <a:r>
              <a:rPr kumimoji="0" lang="ru-RU" sz="20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kumimoji="0" lang="ru-RU" sz="20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1676401"/>
            <a:ext cx="8229600" cy="3962399"/>
          </a:xfrm>
        </p:spPr>
        <p:txBody>
          <a:bodyPr/>
          <a:lstStyle/>
          <a:p>
            <a:pPr marL="469900" indent="-28575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ru-RU" sz="1600" b="1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раздевалка или приемная комната,</a:t>
            </a:r>
            <a:endParaRPr lang="ru-RU" sz="1600" b="1" dirty="0"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69900" indent="-28575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ru-RU" sz="1600" b="1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групповая комната </a:t>
            </a:r>
            <a:r>
              <a:rPr lang="ru-RU" sz="1600" b="1" i="1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(игровая),</a:t>
            </a:r>
          </a:p>
          <a:p>
            <a:pPr marL="469900" indent="-28575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ru-RU" sz="1600" b="1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спальня</a:t>
            </a:r>
          </a:p>
          <a:p>
            <a:pPr marL="469900" indent="-28575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ru-RU" sz="1600" b="1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моечная комната </a:t>
            </a:r>
            <a:r>
              <a:rPr lang="ru-RU" sz="1600" b="1" i="1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(для мытья посуды),</a:t>
            </a:r>
            <a:r>
              <a:rPr lang="ru-RU" sz="1600" b="1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b="1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комната для умывания и  закаливания </a:t>
            </a:r>
            <a:r>
              <a:rPr lang="ru-RU" sz="1600" b="1" i="1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(туалетная комната).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1000"/>
              </a:spcAft>
              <a:buNone/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Температурный режим в течение года поддерживается в пределах принятых      норм. Ежедневно и регулярно проводится сквозное и одностороннее  проветривание.</a:t>
            </a:r>
            <a:r>
              <a:rPr lang="ru-RU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Санитарно-гигиенические условия соответствуют санитарным нормам: влажная уборка, питьевой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режим.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90600" y="457200"/>
            <a:ext cx="7696200" cy="381000"/>
          </a:xfrm>
        </p:spPr>
        <p:txBody>
          <a:bodyPr/>
          <a:lstStyle/>
          <a:p>
            <a:pPr marL="273050" marR="0" lvl="0" indent="-273050" defTabSz="914400" rtl="0" eaLnBrk="1" fontAlgn="base" latinLnBrk="0" hangingPunct="1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defRPr/>
            </a:pPr>
            <a:r>
              <a:rPr kumimoji="0" lang="ru-RU" sz="1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Создана ПРЕДМЕТНО – ПРОСТРАНСТВЕННАЯ СРЕДА  в группе</a:t>
            </a:r>
            <a:r>
              <a:rPr kumimoji="0" lang="ru-RU" sz="11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2057400" y="1066801"/>
            <a:ext cx="6248400" cy="5257800"/>
          </a:xfrm>
        </p:spPr>
        <p:txBody>
          <a:bodyPr/>
          <a:lstStyle/>
          <a:p>
            <a:pPr marL="0" indent="0">
              <a:spcAft>
                <a:spcPts val="1000"/>
              </a:spcAft>
              <a:buNone/>
            </a:pPr>
            <a:r>
              <a:rPr lang="ru-RU" sz="1600" b="1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</a:t>
            </a:r>
            <a:r>
              <a:rPr lang="ru-RU" sz="1600" b="1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ентр здоровья и спорта</a:t>
            </a:r>
            <a:r>
              <a:rPr lang="ru-RU" sz="1600" b="1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Ц</a:t>
            </a:r>
            <a:r>
              <a:rPr lang="ru-RU" sz="1600" b="1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ентр продуктивной деятельности (рисование, лепка, аппликация)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</a:t>
            </a:r>
            <a:r>
              <a:rPr lang="ru-RU" sz="1600" b="1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ru-RU" sz="1600" b="1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узыкальный центр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                            </a:t>
            </a:r>
            <a:r>
              <a:rPr lang="ru-RU" sz="1600" b="1" dirty="0" err="1">
                <a:solidFill>
                  <a:srgbClr val="FF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</a:t>
            </a:r>
            <a:r>
              <a:rPr lang="ru-RU" sz="1600" b="1" dirty="0" err="1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ентр</a:t>
            </a:r>
            <a:r>
              <a:rPr lang="ru-RU" sz="1600" b="1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социально-коммуникативного развития: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</a:t>
            </a:r>
            <a:r>
              <a:rPr lang="ru-RU" sz="1600" b="1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центр игровой деятельности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</a:t>
            </a:r>
            <a:r>
              <a:rPr lang="ru-RU" sz="1600" b="1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центр нравственно-патриотического развития                                                                                                                    - центр безопасности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                          </a:t>
            </a:r>
            <a:r>
              <a:rPr lang="ru-RU" sz="1600" b="1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центр труда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                               </a:t>
            </a:r>
            <a:r>
              <a:rPr lang="ru-RU" sz="1600" b="1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</a:t>
            </a:r>
            <a:r>
              <a:rPr lang="ru-RU" sz="1600" b="1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ентр познавательного и речевого развития: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       </a:t>
            </a:r>
            <a:r>
              <a:rPr lang="ru-RU" sz="1600" b="1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центр познания и экспериментирования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</a:t>
            </a:r>
            <a:r>
              <a:rPr lang="ru-RU" sz="1600" b="1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центр природы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                               </a:t>
            </a:r>
            <a:r>
              <a:rPr lang="ru-RU" sz="1600" b="1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центр книги                                                                                                                                                                       </a:t>
            </a:r>
            <a:r>
              <a:rPr lang="ru-RU" sz="1600" b="1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</a:t>
            </a:r>
            <a:r>
              <a:rPr lang="ru-RU" sz="1600" b="1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ентр строительства и конструирования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</a:t>
            </a:r>
            <a:r>
              <a:rPr lang="ru-RU" sz="1600" b="1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</a:t>
            </a:r>
            <a:r>
              <a:rPr lang="ru-RU" sz="1600" b="1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ентр отдыха и уединения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</TotalTime>
  <Words>491</Words>
  <Application>Microsoft Office PowerPoint</Application>
  <PresentationFormat>Экран (4:3)</PresentationFormat>
  <Paragraphs>105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Поток</vt:lpstr>
      <vt:lpstr>ПАСПОРТ второй младшей  ГРУППЫ № 11  «ПЧЁЛКИ»</vt:lpstr>
      <vt:lpstr>ДОБРО ПОЖАЛОВАТЬ!</vt:lpstr>
      <vt:lpstr>    В нашей группе работают:</vt:lpstr>
      <vt:lpstr>В группе растут и развиваются              21 ребятишек:      9 замечательных и очаровательных девочек                              и      12 веселых и находчивых мальчиков.</vt:lpstr>
      <vt:lpstr> ДЕВИЗ нашей ГРУППЫ:</vt:lpstr>
      <vt:lpstr>СЕТКА ЗАНЯТИЙ  непосредственно – образовательной деятельности</vt:lpstr>
      <vt:lpstr> </vt:lpstr>
      <vt:lpstr>Группа  «ПЧЁЛКИ» находится на втором этаже здания  и состоит из 5 помещений: </vt:lpstr>
      <vt:lpstr>Создана ПРЕДМЕТНО – ПРОСТРАНСТВЕННАЯ СРЕДА  в группе:</vt:lpstr>
      <vt:lpstr>Группа начинается  с приемной или раздевалки</vt:lpstr>
      <vt:lpstr>Приемная или раздевалка: </vt:lpstr>
      <vt:lpstr>Групповая комната (игровая): </vt:lpstr>
      <vt:lpstr>В группе каждый найдет занятие по интересам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ПРИОБЩЕНИЕ К ТЕАТРУ</vt:lpstr>
      <vt:lpstr>ГОРДОСТЬ ГРУППЫ  «РУССКАЯ ИЗБА»</vt:lpstr>
      <vt:lpstr>Спальня.</vt:lpstr>
      <vt:lpstr>ОДЕЯЛА и ПОДУШКИ ЖДУТ РЕБЯТ…</vt:lpstr>
      <vt:lpstr>Комната для умывания и закаливания (туалетная комната) </vt:lpstr>
      <vt:lpstr>УМЫВАЛЬНАЯ КОМНАТА  или КОМНАТА ЗАКАЛИВАНИЯ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андрей</dc:creator>
  <cp:lastModifiedBy>Ксения</cp:lastModifiedBy>
  <cp:revision>63</cp:revision>
  <dcterms:created xsi:type="dcterms:W3CDTF">2014-08-05T08:36:00Z</dcterms:created>
  <dcterms:modified xsi:type="dcterms:W3CDTF">2024-09-08T14:54:55Z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85DB04E3D10E468CAC04FF29C656D9B9_12</vt:lpwstr>
  </property>
  <property fmtid="{D5CDD505-2E9C-101B-9397-08002B2CF9AE}" pid="3" name="KSOProductBuildVer">
    <vt:lpwstr>1033-12.2.0.13472</vt:lpwstr>
  </property>
</Properties>
</file>