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96" r:id="rId2"/>
  </p:sldMasterIdLst>
  <p:handoutMasterIdLst>
    <p:handoutMasterId r:id="rId18"/>
  </p:handoutMasterIdLst>
  <p:sldIdLst>
    <p:sldId id="256" r:id="rId3"/>
    <p:sldId id="257" r:id="rId4"/>
    <p:sldId id="258" r:id="rId5"/>
    <p:sldId id="267" r:id="rId6"/>
    <p:sldId id="259" r:id="rId7"/>
    <p:sldId id="260" r:id="rId8"/>
    <p:sldId id="261" r:id="rId9"/>
    <p:sldId id="268" r:id="rId10"/>
    <p:sldId id="262" r:id="rId11"/>
    <p:sldId id="264" r:id="rId12"/>
    <p:sldId id="263" r:id="rId13"/>
    <p:sldId id="265" r:id="rId14"/>
    <p:sldId id="266" r:id="rId15"/>
    <p:sldId id="269" r:id="rId16"/>
    <p:sldId id="270" r:id="rId17"/>
  </p:sldIdLst>
  <p:sldSz cx="12192000" cy="6858000"/>
  <p:notesSz cx="9872663" cy="679767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1FD6"/>
    <a:srgbClr val="F6F648"/>
    <a:srgbClr val="F9F420"/>
    <a:srgbClr val="5C04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92224" y="1"/>
            <a:ext cx="4278154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5EB1C2-F896-4BD3-8820-B22A961BFE73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278154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92224" y="6456612"/>
            <a:ext cx="4278154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673855-0AFF-48FA-B1E4-7F8AA79BCFD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502861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1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1" y="3869636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4718CD2-26EB-412A-BBFA-3F441D4F8040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23E254A-AE0B-42B7-A812-C683E6722921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1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37065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8CD2-26EB-412A-BBFA-3F441D4F8040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E254A-AE0B-42B7-A812-C683E67229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45947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1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8CD2-26EB-412A-BBFA-3F441D4F8040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E254A-AE0B-42B7-A812-C683E67229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56971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34718CD2-26EB-412A-BBFA-3F441D4F8040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123E254A-AE0B-42B7-A812-C683E6722921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4455325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8CD2-26EB-412A-BBFA-3F441D4F8040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E254A-AE0B-42B7-A812-C683E67229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69566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8CD2-26EB-412A-BBFA-3F441D4F8040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E254A-AE0B-42B7-A812-C683E6722921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24003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8CD2-26EB-412A-BBFA-3F441D4F8040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E254A-AE0B-42B7-A812-C683E67229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32091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8CD2-26EB-412A-BBFA-3F441D4F8040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E254A-AE0B-42B7-A812-C683E67229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93427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8CD2-26EB-412A-BBFA-3F441D4F8040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E254A-AE0B-42B7-A812-C683E67229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14466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8CD2-26EB-412A-BBFA-3F441D4F8040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E254A-AE0B-42B7-A812-C683E67229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59488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8CD2-26EB-412A-BBFA-3F441D4F8040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E254A-AE0B-42B7-A812-C683E67229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66241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8CD2-26EB-412A-BBFA-3F441D4F8040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E254A-AE0B-42B7-A812-C683E67229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12350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8CD2-26EB-412A-BBFA-3F441D4F8040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E254A-AE0B-42B7-A812-C683E67229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10358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8CD2-26EB-412A-BBFA-3F441D4F8040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E254A-AE0B-42B7-A812-C683E67229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02696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8CD2-26EB-412A-BBFA-3F441D4F8040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E254A-AE0B-42B7-A812-C683E67229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66561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8CD2-26EB-412A-BBFA-3F441D4F8040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E254A-AE0B-42B7-A812-C683E6722921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1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74435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8CD2-26EB-412A-BBFA-3F441D4F8040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E254A-AE0B-42B7-A812-C683E67229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03515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8CD2-26EB-412A-BBFA-3F441D4F8040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E254A-AE0B-42B7-A812-C683E67229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87744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8CD2-26EB-412A-BBFA-3F441D4F8040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E254A-AE0B-42B7-A812-C683E67229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394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8CD2-26EB-412A-BBFA-3F441D4F8040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E254A-AE0B-42B7-A812-C683E67229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50079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8CD2-26EB-412A-BBFA-3F441D4F8040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E254A-AE0B-42B7-A812-C683E67229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83337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allOver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8CD2-26EB-412A-BBFA-3F441D4F8040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3E254A-AE0B-42B7-A812-C683E67229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15996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allOver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1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2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30"/>
            <a:ext cx="23290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34718CD2-26EB-412A-BBFA-3F441D4F8040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9" y="6223830"/>
            <a:ext cx="47177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2" y="6223830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123E254A-AE0B-42B7-A812-C683E67229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9083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 xmlns:p15="http://schemas.microsoft.com/office/powerpoint/2012/main">
    <mc:Choice Requires="p15">
      <p:transition spd="slow">
        <p15:prstTrans prst="fallOver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34718CD2-26EB-412A-BBFA-3F441D4F8040}" type="datetimeFigureOut">
              <a:rPr lang="ru-RU" smtClean="0"/>
              <a:t>30.09.2020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123E254A-AE0B-42B7-A812-C683E672292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5351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5="http://schemas.microsoft.com/office/powerpoint/2012/main">
    <mc:Choice Requires="p15">
      <p:transition spd="slow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tx1"/>
        </a:buClr>
        <a:buSzPct val="80000"/>
        <a:buFont typeface="Corbe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gif"/><Relationship Id="rId4" Type="http://schemas.openxmlformats.org/officeDocument/2006/relationships/image" Target="../media/image18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 anchor="ctr">
            <a:normAutofit/>
          </a:bodyPr>
          <a:lstStyle/>
          <a:p>
            <a:r>
              <a:rPr lang="ru-RU" dirty="0" smtClean="0"/>
              <a:t>Артикуляционная гимнастика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69343" y="5560412"/>
            <a:ext cx="7061330" cy="840389"/>
          </a:xfrm>
        </p:spPr>
        <p:txBody>
          <a:bodyPr anchor="ctr">
            <a:normAutofit/>
          </a:bodyPr>
          <a:lstStyle/>
          <a:p>
            <a:r>
              <a:rPr lang="ru-RU" sz="2400" dirty="0" smtClean="0"/>
              <a:t>Составитель: Учитель-логопед </a:t>
            </a:r>
            <a:r>
              <a:rPr lang="ru-RU" sz="2400" dirty="0"/>
              <a:t>Юдина Ю.Е.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956" y="3808458"/>
            <a:ext cx="3528984" cy="27476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648597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«Хомяк»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1" y="2057400"/>
            <a:ext cx="4881282" cy="2464724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3200" dirty="0">
                <a:solidFill>
                  <a:srgbClr val="00B0F0"/>
                </a:solidFill>
              </a:rPr>
              <a:t>Языком давить стараюсь,</a:t>
            </a:r>
          </a:p>
          <a:p>
            <a:pPr marL="45720" indent="0">
              <a:buNone/>
            </a:pPr>
            <a:r>
              <a:rPr lang="ru-RU" sz="3200" dirty="0">
                <a:solidFill>
                  <a:srgbClr val="00B0F0"/>
                </a:solidFill>
              </a:rPr>
              <a:t>В щёку сильно упираюсь.</a:t>
            </a:r>
          </a:p>
          <a:p>
            <a:pPr marL="45720" indent="0">
              <a:buNone/>
            </a:pPr>
            <a:r>
              <a:rPr lang="ru-RU" sz="3200" dirty="0">
                <a:solidFill>
                  <a:srgbClr val="00B0F0"/>
                </a:solidFill>
              </a:rPr>
              <a:t>Раздалась моя щека,</a:t>
            </a:r>
          </a:p>
          <a:p>
            <a:pPr marL="45720" indent="0">
              <a:buNone/>
            </a:pPr>
            <a:r>
              <a:rPr lang="ru-RU" sz="3200" dirty="0">
                <a:solidFill>
                  <a:srgbClr val="00B0F0"/>
                </a:solidFill>
              </a:rPr>
              <a:t>Как мешок у хомяка.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" y="5079076"/>
            <a:ext cx="48812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*Описание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Язык поочерёдно упирается в правую и левую щёки, задерживаясь в каждом положении на 3—5 секунд.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6807" y="609600"/>
            <a:ext cx="4487226" cy="5644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85124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42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6F648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«Бублик»</a:t>
            </a:r>
            <a:endParaRPr lang="ru-RU" dirty="0">
              <a:solidFill>
                <a:srgbClr val="F6F648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0" y="2057400"/>
            <a:ext cx="5105399" cy="2048435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3200" dirty="0">
                <a:solidFill>
                  <a:srgbClr val="00B0F0"/>
                </a:solidFill>
              </a:rPr>
              <a:t>Мой язык совсем не глуп —</a:t>
            </a:r>
          </a:p>
          <a:p>
            <a:pPr marL="45720" indent="0">
              <a:buNone/>
            </a:pPr>
            <a:r>
              <a:rPr lang="ru-RU" sz="3200" dirty="0">
                <a:solidFill>
                  <a:srgbClr val="00B0F0"/>
                </a:solidFill>
              </a:rPr>
              <a:t>Ходит кругом возле губ.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43000" y="4288514"/>
            <a:ext cx="5105399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*Описание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Рот закрыт. Язык движется с внутренней стороны, плавно очерчивая кончиком языка круг (правая щека — под верхней губой — левая щека — под нижней губой). Затем язык двигается в обратном направлении. «Нарисовать» по 5—6 кругов в одну и другую сторону.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45586" y="528919"/>
            <a:ext cx="4597561" cy="5790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8986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«Накажем непослушный язык»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1" y="2057400"/>
            <a:ext cx="4881282" cy="2464724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3200" dirty="0">
                <a:solidFill>
                  <a:srgbClr val="00B0F0"/>
                </a:solidFill>
              </a:rPr>
              <a:t>А теперь уж не зубами —</a:t>
            </a:r>
          </a:p>
          <a:p>
            <a:pPr marL="45720" indent="0">
              <a:buNone/>
            </a:pPr>
            <a:r>
              <a:rPr lang="ru-RU" sz="3200" dirty="0">
                <a:solidFill>
                  <a:srgbClr val="00B0F0"/>
                </a:solidFill>
              </a:rPr>
              <a:t>Я пошлёпаю губами:</a:t>
            </a:r>
          </a:p>
          <a:p>
            <a:pPr marL="45720" indent="0">
              <a:buNone/>
            </a:pPr>
            <a:r>
              <a:rPr lang="ru-RU" sz="3200" dirty="0">
                <a:solidFill>
                  <a:srgbClr val="00B0F0"/>
                </a:solidFill>
              </a:rPr>
              <a:t>«У быка губа тупа,</a:t>
            </a:r>
          </a:p>
          <a:p>
            <a:pPr marL="45720" indent="0">
              <a:buNone/>
            </a:pPr>
            <a:r>
              <a:rPr lang="ru-RU" sz="3200" dirty="0">
                <a:solidFill>
                  <a:srgbClr val="00B0F0"/>
                </a:solidFill>
              </a:rPr>
              <a:t>Па-па-па, па-па-па».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76325" y="4522124"/>
            <a:ext cx="67437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*Описание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Улыбнуться, приоткрыть рот, спокойно положить язык на нижнюю губу и, пошлёпывая его губами, произносить: «па-па-па». Произношение слогов («па-па-па») облегчает ребёнку выполнение данного упражнения. Рекомендуем поэтапное выполнение упражнения: 1. Пошлёпывать губами кончик языка. 2. Пошлёпывать губами середину языка. 3. Пошлёпывать губами язык, продвигая его медленно вперёд, а затем назад.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17411" y1="8459" x2="17411" y2="8459"/>
                        <a14:foregroundMark x1="27902" y1="10574" x2="27902" y2="10574"/>
                        <a14:foregroundMark x1="31473" y1="10876" x2="31473" y2="10876"/>
                        <a14:foregroundMark x1="37277" y1="12689" x2="37277" y2="12689"/>
                        <a14:foregroundMark x1="62500" y1="9366" x2="62500" y2="9366"/>
                        <a14:foregroundMark x1="72768" y1="9366" x2="72768" y2="9366"/>
                        <a14:foregroundMark x1="79911" y1="8157" x2="80357" y2="81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2517" y="1867682"/>
            <a:ext cx="5013872" cy="37044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4230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1F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51FD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«Покусаем язык»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1" y="2057400"/>
            <a:ext cx="4881282" cy="2464724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3200" dirty="0">
                <a:solidFill>
                  <a:srgbClr val="00B0F0"/>
                </a:solidFill>
              </a:rPr>
              <a:t>Выдвигаю свой язык,</a:t>
            </a:r>
          </a:p>
          <a:p>
            <a:pPr marL="45720" indent="0">
              <a:buNone/>
            </a:pPr>
            <a:r>
              <a:rPr lang="ru-RU" sz="3200" dirty="0">
                <a:solidFill>
                  <a:srgbClr val="00B0F0"/>
                </a:solidFill>
              </a:rPr>
              <a:t>Чтоб лениться не привык.</a:t>
            </a:r>
          </a:p>
          <a:p>
            <a:pPr marL="45720" indent="0">
              <a:buNone/>
            </a:pPr>
            <a:r>
              <a:rPr lang="ru-RU" sz="3200" dirty="0">
                <a:solidFill>
                  <a:srgbClr val="00B0F0"/>
                </a:solidFill>
              </a:rPr>
              <a:t>И от кончика до корня</a:t>
            </a:r>
          </a:p>
          <a:p>
            <a:pPr marL="45720" indent="0">
              <a:buNone/>
            </a:pPr>
            <a:r>
              <a:rPr lang="ru-RU" sz="3200" dirty="0">
                <a:solidFill>
                  <a:srgbClr val="00B0F0"/>
                </a:solidFill>
              </a:rPr>
              <a:t>Я кусаю всё проворней.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43000" y="4613564"/>
            <a:ext cx="615315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*Описание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Улыбнуться, приоткрыть рот и покусывать язык. Варианты: 1. Покусывать кончик языка. 2. Покусывать середину языка. 3. Покусывать язык, продвигая его постепенно вперёд-назад. Во время выполнения упражнения произносить: «та-та-та». Произношение слогов («та-та-та») помогает ребёнку в выполнении упражнения.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77579" y1="11250" x2="77579" y2="11250"/>
                        <a14:foregroundMark x1="69263" y1="9722" x2="69263" y2="9722"/>
                        <a14:foregroundMark x1="83684" y1="8472" x2="83684" y2="8472"/>
                        <a14:foregroundMark x1="90211" y1="10000" x2="90211" y2="10000"/>
                        <a14:foregroundMark x1="92421" y1="20000" x2="92421" y2="20000"/>
                        <a14:foregroundMark x1="92737" y1="47917" x2="92737" y2="47917"/>
                        <a14:foregroundMark x1="86842" y1="58611" x2="86842" y2="58611"/>
                        <a14:foregroundMark x1="80421" y1="71389" x2="80421" y2="71389"/>
                        <a14:foregroundMark x1="75895" y1="79861" x2="75895" y2="79861"/>
                        <a14:foregroundMark x1="69789" y1="87917" x2="69789" y2="87917"/>
                        <a14:foregroundMark x1="78526" y1="93056" x2="78526" y2="93056"/>
                        <a14:foregroundMark x1="86842" y1="90694" x2="86842" y2="90694"/>
                        <a14:foregroundMark x1="88105" y1="82361" x2="88737" y2="82361"/>
                        <a14:foregroundMark x1="92737" y1="88472" x2="92737" y2="88472"/>
                        <a14:foregroundMark x1="16316" y1="95000" x2="16316" y2="95000"/>
                        <a14:foregroundMark x1="4421" y1="97500" x2="4421" y2="97500"/>
                        <a14:foregroundMark x1="10211" y1="93611" x2="10211" y2="93611"/>
                        <a14:foregroundMark x1="16526" y1="86667" x2="16526" y2="86667"/>
                        <a14:foregroundMark x1="23158" y1="84583" x2="23158" y2="84583"/>
                        <a14:foregroundMark x1="25895" y1="92639" x2="25895" y2="92639"/>
                        <a14:foregroundMark x1="75053" y1="90139" x2="75053" y2="90139"/>
                        <a14:foregroundMark x1="66632" y1="94028" x2="66632" y2="94028"/>
                        <a14:foregroundMark x1="65895" y1="83750" x2="65895" y2="83750"/>
                        <a14:foregroundMark x1="75158" y1="69583" x2="75158" y2="69583"/>
                        <a14:foregroundMark x1="80000" y1="60833" x2="80000" y2="60833"/>
                        <a14:foregroundMark x1="81474" y1="50000" x2="81474" y2="50000"/>
                        <a14:foregroundMark x1="84105" y1="36806" x2="84105" y2="36806"/>
                        <a14:foregroundMark x1="82947" y1="25833" x2="82947" y2="25833"/>
                        <a14:foregroundMark x1="75579" y1="20278" x2="75579" y2="20278"/>
                        <a14:foregroundMark x1="62421" y1="12917" x2="62421" y2="12917"/>
                        <a14:foregroundMark x1="60526" y1="5556" x2="60526" y2="5556"/>
                        <a14:foregroundMark x1="73158" y1="2917" x2="73158" y2="2917"/>
                        <a14:foregroundMark x1="81684" y1="2639" x2="81684" y2="2639"/>
                        <a14:foregroundMark x1="91263" y1="2222" x2="91263" y2="2222"/>
                        <a14:foregroundMark x1="98316" y1="2917" x2="98316" y2="2917"/>
                        <a14:foregroundMark x1="84211" y1="81528" x2="84211" y2="81528"/>
                        <a14:foregroundMark x1="83474" y1="91111" x2="83474" y2="91111"/>
                        <a14:foregroundMark x1="82211" y1="97500" x2="82211" y2="97500"/>
                        <a14:foregroundMark x1="75895" y1="96944" x2="75895" y2="96944"/>
                        <a14:foregroundMark x1="90211" y1="84306" x2="90211" y2="84306"/>
                        <a14:foregroundMark x1="88842" y1="77917" x2="88842" y2="77917"/>
                        <a14:foregroundMark x1="94632" y1="85556" x2="94632" y2="85556"/>
                        <a14:foregroundMark x1="96526" y1="89167" x2="96526" y2="89167"/>
                        <a14:foregroundMark x1="95579" y1="95556" x2="95579" y2="95556"/>
                        <a14:foregroundMark x1="90526" y1="95972" x2="90526" y2="95972"/>
                        <a14:foregroundMark x1="91158" y1="92639" x2="91158" y2="92639"/>
                        <a14:foregroundMark x1="97053" y1="94722" x2="97053" y2="94722"/>
                        <a14:foregroundMark x1="14842" y1="90694" x2="14842" y2="90694"/>
                        <a14:foregroundMark x1="17263" y1="81111" x2="17263" y2="81111"/>
                        <a14:foregroundMark x1="74842" y1="70139" x2="74842" y2="70139"/>
                        <a14:foregroundMark x1="71263" y1="72083" x2="71263" y2="72083"/>
                        <a14:foregroundMark x1="88842" y1="87917" x2="88842" y2="879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450" y="715335"/>
            <a:ext cx="5143500" cy="38982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6247306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«Кусаем боковые края языка»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3" y="2057400"/>
            <a:ext cx="4838698" cy="2600325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3200" dirty="0">
                <a:solidFill>
                  <a:srgbClr val="00B0F0"/>
                </a:solidFill>
              </a:rPr>
              <a:t>«Горкой» выгну язычок,</a:t>
            </a:r>
          </a:p>
          <a:p>
            <a:pPr marL="45720" indent="0">
              <a:buNone/>
            </a:pPr>
            <a:r>
              <a:rPr lang="ru-RU" sz="3200" dirty="0">
                <a:solidFill>
                  <a:srgbClr val="00B0F0"/>
                </a:solidFill>
              </a:rPr>
              <a:t>Пожую ему бочок:</a:t>
            </a:r>
          </a:p>
          <a:p>
            <a:pPr marL="45720" indent="0" algn="just">
              <a:buNone/>
            </a:pPr>
            <a:r>
              <a:rPr lang="ru-RU" sz="3200" dirty="0">
                <a:solidFill>
                  <a:srgbClr val="00B0F0"/>
                </a:solidFill>
              </a:rPr>
              <a:t>Левый, правый, оба сразу</a:t>
            </a:r>
          </a:p>
          <a:p>
            <a:pPr marL="45720" indent="0">
              <a:buNone/>
            </a:pPr>
            <a:r>
              <a:rPr lang="ru-RU" sz="3200" dirty="0">
                <a:solidFill>
                  <a:srgbClr val="00B0F0"/>
                </a:solidFill>
              </a:rPr>
              <a:t>Я жую как </a:t>
            </a:r>
            <a:r>
              <a:rPr lang="ru-RU" sz="3200" dirty="0" smtClean="0">
                <a:solidFill>
                  <a:srgbClr val="00B0F0"/>
                </a:solidFill>
              </a:rPr>
              <a:t>по </a:t>
            </a:r>
            <a:r>
              <a:rPr lang="ru-RU" sz="3200" dirty="0">
                <a:solidFill>
                  <a:srgbClr val="00B0F0"/>
                </a:solidFill>
              </a:rPr>
              <a:t>заказу</a:t>
            </a:r>
            <a:r>
              <a:rPr lang="ru-RU" sz="3200" dirty="0" smtClean="0">
                <a:solidFill>
                  <a:srgbClr val="00B0F0"/>
                </a:solidFill>
              </a:rPr>
              <a:t>.</a:t>
            </a:r>
          </a:p>
          <a:p>
            <a:pPr marL="45720" indent="0">
              <a:buNone/>
            </a:pPr>
            <a:endParaRPr lang="ru-RU" sz="1600" dirty="0">
              <a:solidFill>
                <a:srgbClr val="00B0F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43000" y="4953000"/>
            <a:ext cx="45148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*Описание</a:t>
            </a:r>
            <a:r>
              <a:rPr lang="ru-RU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Улыбнуться, спеть: «и-и-и» (язык расширится) — и, не меняя положения языка, покусывать его края боковыми зубами 10—15 раз.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303" y="1842610"/>
            <a:ext cx="6240781" cy="35104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8461260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397432">
            <a:off x="590110" y="2332043"/>
            <a:ext cx="10658475" cy="1356360"/>
          </a:xfrm>
        </p:spPr>
        <p:txBody>
          <a:bodyPr>
            <a:noAutofit/>
          </a:bodyPr>
          <a:lstStyle/>
          <a:p>
            <a:pPr algn="ctr"/>
            <a:r>
              <a:rPr lang="ru-RU" sz="8000" dirty="0" smtClean="0">
                <a:solidFill>
                  <a:srgbClr val="FF0000"/>
                </a:solidFill>
              </a:rPr>
              <a:t>Т</a:t>
            </a:r>
            <a:r>
              <a:rPr lang="ru-RU" sz="8000" dirty="0" smtClean="0">
                <a:solidFill>
                  <a:srgbClr val="FFC000"/>
                </a:solidFill>
              </a:rPr>
              <a:t>ы</a:t>
            </a:r>
            <a:r>
              <a:rPr lang="ru-RU" sz="8000" dirty="0" smtClean="0"/>
              <a:t> </a:t>
            </a:r>
            <a:r>
              <a:rPr lang="ru-RU" sz="8000" dirty="0" smtClean="0">
                <a:solidFill>
                  <a:srgbClr val="FFFF00"/>
                </a:solidFill>
              </a:rPr>
              <a:t>б</a:t>
            </a:r>
            <a:r>
              <a:rPr lang="ru-RU" sz="8000" dirty="0" smtClean="0">
                <a:solidFill>
                  <a:srgbClr val="92D050"/>
                </a:solidFill>
              </a:rPr>
              <a:t>о</a:t>
            </a:r>
            <a:r>
              <a:rPr lang="ru-RU" sz="8000" dirty="0" smtClean="0">
                <a:solidFill>
                  <a:srgbClr val="00B0F0"/>
                </a:solidFill>
              </a:rPr>
              <a:t>л</a:t>
            </a:r>
            <a:r>
              <a:rPr lang="ru-RU" sz="8000" dirty="0" smtClean="0">
                <a:solidFill>
                  <a:srgbClr val="0070C0"/>
                </a:solidFill>
              </a:rPr>
              <a:t>ь</a:t>
            </a:r>
            <a:r>
              <a:rPr lang="ru-RU" sz="8000" dirty="0" smtClean="0">
                <a:solidFill>
                  <a:srgbClr val="002060"/>
                </a:solidFill>
              </a:rPr>
              <a:t>ш</a:t>
            </a:r>
            <a:r>
              <a:rPr lang="ru-RU" sz="8000" dirty="0" smtClean="0">
                <a:solidFill>
                  <a:srgbClr val="7030A0"/>
                </a:solidFill>
              </a:rPr>
              <a:t>о</a:t>
            </a:r>
            <a:r>
              <a:rPr lang="ru-RU" sz="8000" dirty="0" smtClean="0">
                <a:solidFill>
                  <a:srgbClr val="FF0000"/>
                </a:solidFill>
              </a:rPr>
              <a:t>й</a:t>
            </a:r>
            <a:r>
              <a:rPr lang="ru-RU" sz="8000" dirty="0" smtClean="0"/>
              <a:t> </a:t>
            </a:r>
            <a:r>
              <a:rPr lang="ru-RU" sz="8000" dirty="0" smtClean="0">
                <a:solidFill>
                  <a:srgbClr val="FFC000"/>
                </a:solidFill>
              </a:rPr>
              <a:t>м</a:t>
            </a:r>
            <a:r>
              <a:rPr lang="ru-RU" sz="8000" dirty="0" smtClean="0">
                <a:solidFill>
                  <a:srgbClr val="FFFF00"/>
                </a:solidFill>
              </a:rPr>
              <a:t>о</a:t>
            </a:r>
            <a:r>
              <a:rPr lang="ru-RU" sz="8000" dirty="0" smtClean="0">
                <a:solidFill>
                  <a:srgbClr val="92D050"/>
                </a:solidFill>
              </a:rPr>
              <a:t>л</a:t>
            </a:r>
            <a:r>
              <a:rPr lang="ru-RU" sz="8000" dirty="0" smtClean="0">
                <a:solidFill>
                  <a:srgbClr val="00B050"/>
                </a:solidFill>
              </a:rPr>
              <a:t>о</a:t>
            </a:r>
            <a:r>
              <a:rPr lang="ru-RU" sz="8000" dirty="0" smtClean="0">
                <a:solidFill>
                  <a:srgbClr val="00B0F0"/>
                </a:solidFill>
              </a:rPr>
              <a:t>д</a:t>
            </a:r>
            <a:r>
              <a:rPr lang="ru-RU" sz="8000" dirty="0" smtClean="0">
                <a:solidFill>
                  <a:srgbClr val="0070C0"/>
                </a:solidFill>
              </a:rPr>
              <a:t>е</a:t>
            </a:r>
            <a:r>
              <a:rPr lang="ru-RU" sz="8000" dirty="0" smtClean="0">
                <a:solidFill>
                  <a:srgbClr val="002060"/>
                </a:solidFill>
              </a:rPr>
              <a:t>ц</a:t>
            </a:r>
            <a:r>
              <a:rPr lang="ru-RU" sz="8000" dirty="0" smtClean="0">
                <a:solidFill>
                  <a:srgbClr val="7030A0"/>
                </a:solidFill>
              </a:rPr>
              <a:t>!!!</a:t>
            </a:r>
            <a:endParaRPr lang="ru-RU" sz="8000" dirty="0">
              <a:solidFill>
                <a:srgbClr val="7030A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02741">
            <a:off x="946410" y="4063753"/>
            <a:ext cx="2253817" cy="225381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5680" y="4153307"/>
            <a:ext cx="2766276" cy="207470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1821" y="249877"/>
            <a:ext cx="3288885" cy="3609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0532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«Улыбка»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0" y="2057400"/>
            <a:ext cx="4486835" cy="2478741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3200" dirty="0">
                <a:solidFill>
                  <a:srgbClr val="00B0F0"/>
                </a:solidFill>
              </a:rPr>
              <a:t>Широка Нева-река,</a:t>
            </a:r>
          </a:p>
          <a:p>
            <a:pPr marL="45720" indent="0">
              <a:buNone/>
            </a:pPr>
            <a:r>
              <a:rPr lang="ru-RU" sz="3200" dirty="0">
                <a:solidFill>
                  <a:srgbClr val="00B0F0"/>
                </a:solidFill>
              </a:rPr>
              <a:t>И улыбка широка.</a:t>
            </a:r>
          </a:p>
          <a:p>
            <a:pPr marL="45720" indent="0">
              <a:buNone/>
            </a:pPr>
            <a:r>
              <a:rPr lang="ru-RU" sz="3200" dirty="0">
                <a:solidFill>
                  <a:srgbClr val="00B0F0"/>
                </a:solidFill>
              </a:rPr>
              <a:t>Зубки все мои видны —</a:t>
            </a:r>
          </a:p>
          <a:p>
            <a:pPr marL="45720" indent="0">
              <a:buNone/>
            </a:pPr>
            <a:r>
              <a:rPr lang="ru-RU" sz="3200" dirty="0">
                <a:solidFill>
                  <a:srgbClr val="00B0F0"/>
                </a:solidFill>
              </a:rPr>
              <a:t>От краёв и до десны.</a:t>
            </a:r>
          </a:p>
          <a:p>
            <a:pPr marL="45720" indent="0">
              <a:buNone/>
            </a:pPr>
            <a:endParaRPr lang="ru-RU" sz="2000" dirty="0">
              <a:solidFill>
                <a:srgbClr val="00B0F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8144" y="521965"/>
            <a:ext cx="4587729" cy="540370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43000" y="4948988"/>
            <a:ext cx="528249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*Описание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Улыбнуться без напряжения так, чтобы были видны передние верхние и нижние зубы. Удерживать губы в таком положении под счёт от 1 до 5—10 или пока взрослый читает стихотворение под картинкой.</a:t>
            </a:r>
          </a:p>
        </p:txBody>
      </p:sp>
    </p:spTree>
    <p:extLst>
      <p:ext uri="{BB962C8B-B14F-4D97-AF65-F5344CB8AC3E}">
        <p14:creationId xmlns:p14="http://schemas.microsoft.com/office/powerpoint/2010/main" val="39659201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«Трубочка»</a:t>
            </a:r>
            <a:endParaRPr lang="ru-RU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1" y="2057400"/>
            <a:ext cx="5284694" cy="2496671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3200" dirty="0">
                <a:solidFill>
                  <a:srgbClr val="00B0F0"/>
                </a:solidFill>
              </a:rPr>
              <a:t>Я слегка прикрою рот,</a:t>
            </a:r>
          </a:p>
          <a:p>
            <a:pPr marL="45720" indent="0">
              <a:buNone/>
            </a:pPr>
            <a:r>
              <a:rPr lang="ru-RU" sz="3200" dirty="0">
                <a:solidFill>
                  <a:srgbClr val="00B0F0"/>
                </a:solidFill>
              </a:rPr>
              <a:t>Губы — «хоботом» вперёд.</a:t>
            </a:r>
          </a:p>
          <a:p>
            <a:pPr marL="45720" indent="0">
              <a:buNone/>
            </a:pPr>
            <a:r>
              <a:rPr lang="ru-RU" sz="3200" dirty="0">
                <a:solidFill>
                  <a:srgbClr val="00B0F0"/>
                </a:solidFill>
              </a:rPr>
              <a:t>Далеко я их тяну,</a:t>
            </a:r>
          </a:p>
          <a:p>
            <a:pPr marL="45720" indent="0">
              <a:buNone/>
            </a:pPr>
            <a:r>
              <a:rPr lang="ru-RU" sz="3200" dirty="0">
                <a:solidFill>
                  <a:srgbClr val="00B0F0"/>
                </a:solidFill>
              </a:rPr>
              <a:t>Как при долгом звуке: у-у-у.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9858" y="532969"/>
            <a:ext cx="4810196" cy="546882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43000" y="5020235"/>
            <a:ext cx="521685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*Описание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Вытянуть сомкнутые губы вперёд «трубочкой». Удерживать их в таком положении под счёт от 1 до 5—10.</a:t>
            </a:r>
          </a:p>
        </p:txBody>
      </p:sp>
    </p:spTree>
    <p:extLst>
      <p:ext uri="{BB962C8B-B14F-4D97-AF65-F5344CB8AC3E}">
        <p14:creationId xmlns:p14="http://schemas.microsoft.com/office/powerpoint/2010/main" val="18945999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1F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84564" y="308546"/>
            <a:ext cx="9875520" cy="135636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51FD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«Улыбка – Трубочка»</a:t>
            </a:r>
            <a:endParaRPr lang="ru-RU" dirty="0">
              <a:solidFill>
                <a:srgbClr val="F51FD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2091" y="1790348"/>
            <a:ext cx="3539126" cy="416423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0266" y="1664906"/>
            <a:ext cx="3879204" cy="4415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32183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«Домик открывается»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1" y="2057400"/>
            <a:ext cx="4576482" cy="1743635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3200" dirty="0">
                <a:solidFill>
                  <a:srgbClr val="00B0F0"/>
                </a:solidFill>
              </a:rPr>
              <a:t>Ротик широко открыт,</a:t>
            </a:r>
          </a:p>
          <a:p>
            <a:pPr marL="45720" indent="0">
              <a:buNone/>
            </a:pPr>
            <a:r>
              <a:rPr lang="ru-RU" sz="3200" dirty="0">
                <a:solidFill>
                  <a:srgbClr val="00B0F0"/>
                </a:solidFill>
              </a:rPr>
              <a:t>Язычок спокойно спит.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43000" y="4805083"/>
            <a:ext cx="45764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*Описание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Слегка улыбнуться, медленно открыть рот (как для пропевания звука [а]: «а-а-а»), подержать рот открытым 5–10 секунд, медленно закрыть.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1198" y="540126"/>
            <a:ext cx="4347322" cy="56072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6294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«Любопытный язычок»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1" y="2057400"/>
            <a:ext cx="5948082" cy="269389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3200" dirty="0">
                <a:solidFill>
                  <a:srgbClr val="00B0F0"/>
                </a:solidFill>
              </a:rPr>
              <a:t>Вот и вышел на порог</a:t>
            </a:r>
          </a:p>
          <a:p>
            <a:pPr marL="45720" indent="0">
              <a:buNone/>
            </a:pPr>
            <a:r>
              <a:rPr lang="ru-RU" sz="3200" dirty="0">
                <a:solidFill>
                  <a:srgbClr val="00B0F0"/>
                </a:solidFill>
              </a:rPr>
              <a:t>Любопытный язычок.</a:t>
            </a:r>
          </a:p>
          <a:p>
            <a:pPr marL="45720" indent="0">
              <a:buNone/>
            </a:pPr>
            <a:r>
              <a:rPr lang="ru-RU" sz="3200" dirty="0">
                <a:solidFill>
                  <a:srgbClr val="00B0F0"/>
                </a:solidFill>
              </a:rPr>
              <a:t>«Что он скачет взад-вперёд?» —</a:t>
            </a:r>
          </a:p>
          <a:p>
            <a:pPr marL="45720" indent="0">
              <a:buNone/>
            </a:pPr>
            <a:r>
              <a:rPr lang="ru-RU" sz="3200" dirty="0">
                <a:solidFill>
                  <a:srgbClr val="00B0F0"/>
                </a:solidFill>
              </a:rPr>
              <a:t>Удивляется народ.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29" y="706633"/>
            <a:ext cx="7200000" cy="539542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43000" y="4839831"/>
            <a:ext cx="594808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*Описание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Улыбнуться, слегка приоткрыть рот и производить движения языком вперёд-назад. Язык кладём на нижнюю губу, затем убираем его в рот.</a:t>
            </a:r>
          </a:p>
          <a:p>
            <a:pPr algn="just"/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Рот остаётся открытым. Упражнение выполняется 8—10 раз.</a:t>
            </a:r>
          </a:p>
        </p:txBody>
      </p:sp>
    </p:spTree>
    <p:extLst>
      <p:ext uri="{BB962C8B-B14F-4D97-AF65-F5344CB8AC3E}">
        <p14:creationId xmlns:p14="http://schemas.microsoft.com/office/powerpoint/2010/main" val="24616261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«Язык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здоровается с верхней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губой»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1" y="2057400"/>
            <a:ext cx="4881282" cy="1483659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3200" dirty="0">
                <a:solidFill>
                  <a:srgbClr val="00B0F0"/>
                </a:solidFill>
              </a:rPr>
              <a:t>Улыбнись, не будь груба,</a:t>
            </a:r>
          </a:p>
          <a:p>
            <a:pPr marL="45720" indent="0">
              <a:buNone/>
            </a:pPr>
            <a:r>
              <a:rPr lang="ru-RU" sz="3200" dirty="0">
                <a:solidFill>
                  <a:srgbClr val="00B0F0"/>
                </a:solidFill>
              </a:rPr>
              <a:t>Здравствуй, верхняя губа!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33197" y1="84758" x2="33197" y2="84758"/>
                        <a14:foregroundMark x1="27211" y1="92317" x2="27211" y2="92317"/>
                        <a14:foregroundMark x1="34966" y1="91822" x2="34966" y2="91822"/>
                        <a14:foregroundMark x1="42313" y1="93185" x2="42313" y2="93185"/>
                        <a14:foregroundMark x1="44898" y1="97026" x2="44898" y2="97026"/>
                        <a14:foregroundMark x1="51293" y1="92689" x2="51293" y2="92689"/>
                        <a14:foregroundMark x1="48163" y1="91202" x2="48163" y2="91202"/>
                        <a14:foregroundMark x1="39456" y1="88848" x2="39456" y2="88848"/>
                        <a14:foregroundMark x1="32925" y1="81165" x2="32925" y2="81165"/>
                        <a14:foregroundMark x1="32925" y1="77076" x2="32925" y2="77076"/>
                        <a14:foregroundMark x1="28980" y1="95291" x2="28980" y2="95291"/>
                        <a14:foregroundMark x1="36871" y1="96778" x2="36871" y2="96778"/>
                        <a14:foregroundMark x1="23810" y1="94424" x2="23810" y2="94424"/>
                        <a14:foregroundMark x1="30612" y1="86989" x2="30612" y2="86989"/>
                        <a14:foregroundMark x1="37415" y1="86741" x2="37415" y2="86741"/>
                        <a14:foregroundMark x1="43946" y1="90211" x2="43946" y2="90211"/>
                        <a14:foregroundMark x1="54966" y1="92937" x2="54966" y2="92937"/>
                        <a14:foregroundMark x1="54286" y1="98265" x2="54286" y2="98265"/>
                        <a14:foregroundMark x1="60408" y1="97893" x2="60408" y2="97893"/>
                        <a14:foregroundMark x1="62585" y1="90335" x2="62585" y2="90335"/>
                        <a14:foregroundMark x1="59048" y1="85874" x2="59048" y2="85874"/>
                        <a14:foregroundMark x1="57823" y1="88600" x2="57823" y2="88600"/>
                        <a14:foregroundMark x1="61633" y1="83767" x2="61633" y2="83767"/>
                        <a14:foregroundMark x1="47075" y1="97274" x2="47075" y2="97274"/>
                        <a14:foregroundMark x1="40680" y1="98761" x2="40680" y2="98761"/>
                        <a14:foregroundMark x1="37823" y1="94424" x2="37823" y2="94424"/>
                        <a14:foregroundMark x1="32381" y1="90954" x2="32381" y2="909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8232" y="905436"/>
            <a:ext cx="4897630" cy="537739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143000" y="4251509"/>
            <a:ext cx="4881283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*Описание 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Слегка улыбнуться, приоткрыть рот, положить широкий край языка на верхнюю губу (при укорочении уздечки — дотронуться кончиком языка до верхней губы). Подержать язык на верхней губе 3—5 секунд (или пока взрослый читает стихотворение), убрать в рот.</a:t>
            </a:r>
          </a:p>
        </p:txBody>
      </p:sp>
    </p:spTree>
    <p:extLst>
      <p:ext uri="{BB962C8B-B14F-4D97-AF65-F5344CB8AC3E}">
        <p14:creationId xmlns:p14="http://schemas.microsoft.com/office/powerpoint/2010/main" val="31179961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1FD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F51FD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«Верхняя губа - Нижняя губа»</a:t>
            </a:r>
            <a:endParaRPr lang="ru-RU" dirty="0">
              <a:solidFill>
                <a:srgbClr val="F51FD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280" y="1965960"/>
            <a:ext cx="5388480" cy="40379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5366" y="1520363"/>
            <a:ext cx="3770568" cy="4136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9148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030A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«Обезьянка»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1" y="2057400"/>
            <a:ext cx="4881282" cy="2496671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3200" dirty="0">
                <a:solidFill>
                  <a:srgbClr val="00B0F0"/>
                </a:solidFill>
              </a:rPr>
              <a:t>За нижнюю губку</a:t>
            </a:r>
          </a:p>
          <a:p>
            <a:pPr marL="45720" indent="0">
              <a:buNone/>
            </a:pPr>
            <a:r>
              <a:rPr lang="ru-RU" sz="3200" dirty="0">
                <a:solidFill>
                  <a:srgbClr val="00B0F0"/>
                </a:solidFill>
              </a:rPr>
              <a:t>заложен язык —</a:t>
            </a:r>
          </a:p>
          <a:p>
            <a:pPr marL="45720" indent="0">
              <a:buNone/>
            </a:pPr>
            <a:r>
              <a:rPr lang="ru-RU" sz="3200" dirty="0">
                <a:solidFill>
                  <a:srgbClr val="00B0F0"/>
                </a:solidFill>
              </a:rPr>
              <a:t>Из зеркала смотрит</a:t>
            </a:r>
          </a:p>
          <a:p>
            <a:pPr marL="45720" indent="0">
              <a:buNone/>
            </a:pPr>
            <a:r>
              <a:rPr lang="ru-RU" sz="3200" dirty="0">
                <a:solidFill>
                  <a:srgbClr val="00B0F0"/>
                </a:solidFill>
              </a:rPr>
              <a:t>мартышкин двойник.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>
                        <a14:foregroundMark x1="25921" y1="89374" x2="25921" y2="89374"/>
                        <a14:foregroundMark x1="29238" y1="85579" x2="29238" y2="85579"/>
                        <a14:foregroundMark x1="30958" y1="83302" x2="30958" y2="83302"/>
                        <a14:foregroundMark x1="30590" y1="93548" x2="30590" y2="93548"/>
                        <a14:foregroundMark x1="35627" y1="88805" x2="35627" y2="88805"/>
                        <a14:foregroundMark x1="37469" y1="81404" x2="37469" y2="814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10092" y="1287782"/>
            <a:ext cx="7171180" cy="464685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43000" y="4911650"/>
            <a:ext cx="488128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*Описание</a:t>
            </a:r>
            <a:r>
              <a:rPr lang="ru-RU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Чуть приоткрыть рот и поместить язык между нижней губой и нижними зубами. Удерживать его в таком положении не менее 5 секунд (или пока взрослый читает стихотворение).</a:t>
            </a:r>
          </a:p>
        </p:txBody>
      </p:sp>
    </p:spTree>
    <p:extLst>
      <p:ext uri="{BB962C8B-B14F-4D97-AF65-F5344CB8AC3E}">
        <p14:creationId xmlns:p14="http://schemas.microsoft.com/office/powerpoint/2010/main" val="30957399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Базис">
  <a:themeElements>
    <a:clrScheme name="Желтый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D9D01AC2-EE7D-4E49-99EE-8E62E4E7E8A7}"/>
    </a:ext>
  </a:extLst>
</a:theme>
</file>

<file path=ppt/theme/theme2.xml><?xml version="1.0" encoding="utf-8"?>
<a:theme xmlns:a="http://schemas.openxmlformats.org/drawingml/2006/main" name="1_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ACC63D00-1EE0-4159-BF5A-6FF02000B710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Базис</Template>
  <TotalTime>122</TotalTime>
  <Words>665</Words>
  <Application>Microsoft Office PowerPoint</Application>
  <PresentationFormat>Широкоэкранный</PresentationFormat>
  <Paragraphs>66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Calibri</vt:lpstr>
      <vt:lpstr>Corbel</vt:lpstr>
      <vt:lpstr>Базис</vt:lpstr>
      <vt:lpstr>1_Базис</vt:lpstr>
      <vt:lpstr>Артикуляционная гимнастика </vt:lpstr>
      <vt:lpstr>«Улыбка»</vt:lpstr>
      <vt:lpstr>«Трубочка»</vt:lpstr>
      <vt:lpstr>«Улыбка – Трубочка»</vt:lpstr>
      <vt:lpstr>«Домик открывается»</vt:lpstr>
      <vt:lpstr>«Любопытный язычок»</vt:lpstr>
      <vt:lpstr>«Язык здоровается с верхней губой»</vt:lpstr>
      <vt:lpstr>«Верхняя губа - Нижняя губа»</vt:lpstr>
      <vt:lpstr>«Обезьянка»</vt:lpstr>
      <vt:lpstr>«Хомяк»</vt:lpstr>
      <vt:lpstr>«Бублик»</vt:lpstr>
      <vt:lpstr>«Накажем непослушный язык»</vt:lpstr>
      <vt:lpstr>«Покусаем язык»</vt:lpstr>
      <vt:lpstr>«Кусаем боковые края языка»</vt:lpstr>
      <vt:lpstr>Ты большой молодец!!!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Артикуляционная гимнастика</dc:title>
  <dc:creator>Juliya</dc:creator>
  <cp:lastModifiedBy>Juliya</cp:lastModifiedBy>
  <cp:revision>36</cp:revision>
  <cp:lastPrinted>2020-09-28T17:44:14Z</cp:lastPrinted>
  <dcterms:created xsi:type="dcterms:W3CDTF">2019-11-07T18:05:54Z</dcterms:created>
  <dcterms:modified xsi:type="dcterms:W3CDTF">2020-09-30T16:19:26Z</dcterms:modified>
</cp:coreProperties>
</file>