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8" r:id="rId2"/>
    <p:sldId id="284" r:id="rId3"/>
    <p:sldId id="259" r:id="rId4"/>
    <p:sldId id="263" r:id="rId5"/>
    <p:sldId id="287" r:id="rId6"/>
    <p:sldId id="285" r:id="rId7"/>
    <p:sldId id="286" r:id="rId8"/>
    <p:sldId id="288" r:id="rId9"/>
    <p:sldId id="303" r:id="rId10"/>
    <p:sldId id="304" r:id="rId11"/>
    <p:sldId id="305" r:id="rId12"/>
    <p:sldId id="292" r:id="rId13"/>
    <p:sldId id="293" r:id="rId14"/>
    <p:sldId id="295" r:id="rId15"/>
    <p:sldId id="307" r:id="rId16"/>
    <p:sldId id="306" r:id="rId17"/>
    <p:sldId id="308" r:id="rId18"/>
    <p:sldId id="309" r:id="rId19"/>
    <p:sldId id="310" r:id="rId20"/>
    <p:sldId id="311" r:id="rId21"/>
    <p:sldId id="313" r:id="rId22"/>
    <p:sldId id="312" r:id="rId23"/>
    <p:sldId id="296" r:id="rId24"/>
    <p:sldId id="297" r:id="rId25"/>
    <p:sldId id="298" r:id="rId26"/>
    <p:sldId id="299" r:id="rId27"/>
    <p:sldId id="300" r:id="rId28"/>
    <p:sldId id="301" r:id="rId29"/>
    <p:sldId id="317" r:id="rId30"/>
    <p:sldId id="319" r:id="rId31"/>
    <p:sldId id="283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0000"/>
    <a:srgbClr val="4C216D"/>
    <a:srgbClr val="0064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785" autoAdjust="0"/>
  </p:normalViewPr>
  <p:slideViewPr>
    <p:cSldViewPr>
      <p:cViewPr>
        <p:scale>
          <a:sx n="68" d="100"/>
          <a:sy n="68" d="100"/>
        </p:scale>
        <p:origin x="-1146" y="-6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7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49E564-CDBE-455C-8EC4-8AF46A026B15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F8CDB-3474-42A8-8AF9-0D1F6DABA6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969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F8CDB-3474-42A8-8AF9-0D1F6DABA67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296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F8CDB-3474-42A8-8AF9-0D1F6DABA675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824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F8CDB-3474-42A8-8AF9-0D1F6DABA675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296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hyperlink" Target="https://avivir.ru/individuals/vaccines/epivakkorona-n/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1.jpe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8.png"/><Relationship Id="rId4" Type="http://schemas.openxmlformats.org/officeDocument/2006/relationships/image" Target="../media/image8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eg"/><Relationship Id="rId3" Type="http://schemas.openxmlformats.org/officeDocument/2006/relationships/image" Target="../media/image91.png"/><Relationship Id="rId7" Type="http://schemas.openxmlformats.org/officeDocument/2006/relationships/image" Target="../media/image95.jpe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4.jpeg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7" Type="http://schemas.openxmlformats.org/officeDocument/2006/relationships/image" Target="../media/image105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4.jpeg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jpeg"/><Relationship Id="rId3" Type="http://schemas.openxmlformats.org/officeDocument/2006/relationships/image" Target="../media/image107.png"/><Relationship Id="rId7" Type="http://schemas.openxmlformats.org/officeDocument/2006/relationships/image" Target="../media/image111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jpeg"/><Relationship Id="rId13" Type="http://schemas.openxmlformats.org/officeDocument/2006/relationships/image" Target="../media/image125.jpeg"/><Relationship Id="rId3" Type="http://schemas.openxmlformats.org/officeDocument/2006/relationships/image" Target="../media/image115.jpeg"/><Relationship Id="rId7" Type="http://schemas.openxmlformats.org/officeDocument/2006/relationships/image" Target="../media/image119.jpeg"/><Relationship Id="rId12" Type="http://schemas.openxmlformats.org/officeDocument/2006/relationships/image" Target="../media/image124.jpe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jpeg"/><Relationship Id="rId11" Type="http://schemas.openxmlformats.org/officeDocument/2006/relationships/image" Target="../media/image123.jpeg"/><Relationship Id="rId5" Type="http://schemas.openxmlformats.org/officeDocument/2006/relationships/image" Target="../media/image117.jpeg"/><Relationship Id="rId15" Type="http://schemas.openxmlformats.org/officeDocument/2006/relationships/image" Target="../media/image127.jpeg"/><Relationship Id="rId10" Type="http://schemas.openxmlformats.org/officeDocument/2006/relationships/image" Target="../media/image122.jpeg"/><Relationship Id="rId4" Type="http://schemas.openxmlformats.org/officeDocument/2006/relationships/image" Target="../media/image116.png"/><Relationship Id="rId9" Type="http://schemas.openxmlformats.org/officeDocument/2006/relationships/image" Target="../media/image121.jpeg"/><Relationship Id="rId14" Type="http://schemas.openxmlformats.org/officeDocument/2006/relationships/image" Target="../media/image1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20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11" Type="http://schemas.openxmlformats.org/officeDocument/2006/relationships/image" Target="../media/image29.png"/><Relationship Id="rId5" Type="http://schemas.openxmlformats.org/officeDocument/2006/relationships/image" Target="../media/image23.jpe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46.png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12" Type="http://schemas.openxmlformats.org/officeDocument/2006/relationships/image" Target="../media/image45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jpeg"/><Relationship Id="rId11" Type="http://schemas.openxmlformats.org/officeDocument/2006/relationships/image" Target="../media/image44.png"/><Relationship Id="rId5" Type="http://schemas.openxmlformats.org/officeDocument/2006/relationships/image" Target="../media/image38.jpe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4" Type="http://schemas.microsoft.com/office/2007/relationships/hdphoto" Target="../media/hdphoto1.wdp"/><Relationship Id="rId9" Type="http://schemas.openxmlformats.org/officeDocument/2006/relationships/image" Target="../media/image42.jpeg"/><Relationship Id="rId14" Type="http://schemas.openxmlformats.org/officeDocument/2006/relationships/image" Target="../media/image4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4.jpeg"/><Relationship Id="rId4" Type="http://schemas.openxmlformats.org/officeDocument/2006/relationships/image" Target="../media/image6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 txBox="1">
            <a:spLocks/>
          </p:cNvSpPr>
          <p:nvPr/>
        </p:nvSpPr>
        <p:spPr>
          <a:xfrm>
            <a:off x="1980979" y="3501008"/>
            <a:ext cx="6938516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5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COVID-</a:t>
            </a:r>
            <a:r>
              <a:rPr lang="ru-RU" sz="5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Вакцинация!</a:t>
            </a:r>
            <a:endParaRPr lang="ru-RU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75656" y="116632"/>
            <a:ext cx="7668344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Калужское региональное отделение Российского </a:t>
            </a:r>
            <a:r>
              <a:rPr lang="ru-RU" i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общества "Знание"</a:t>
            </a:r>
            <a:r>
              <a:rPr lang="ru-RU" i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ru-RU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i="1" dirty="0" smtClean="0">
                <a:solidFill>
                  <a:srgbClr val="4C21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общественного здоровья и медицинской профилактики</a:t>
            </a:r>
            <a:endParaRPr lang="ru-RU" i="1" dirty="0">
              <a:solidFill>
                <a:srgbClr val="4C216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E:\Мама\Презентации Артемовой Евченко Смирновой и др\Rossijskoe-obshhestvo-znanie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0325" y="222050"/>
            <a:ext cx="792088" cy="542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0325" y="863717"/>
            <a:ext cx="792088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98210" y="863717"/>
            <a:ext cx="1918072" cy="1683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27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19672" y="44624"/>
            <a:ext cx="7272808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b="1" i="1" dirty="0">
                <a:solidFill>
                  <a:srgbClr val="C00000"/>
                </a:solidFill>
              </a:rPr>
              <a:t>Вакцина </a:t>
            </a:r>
            <a:r>
              <a:rPr lang="ru-RU" b="1" i="1" dirty="0" smtClean="0">
                <a:solidFill>
                  <a:srgbClr val="C00000"/>
                </a:solidFill>
              </a:rPr>
              <a:t>«</a:t>
            </a:r>
            <a:r>
              <a:rPr lang="ru-RU" b="1" i="1" dirty="0" err="1" smtClean="0">
                <a:solidFill>
                  <a:srgbClr val="C00000"/>
                </a:solidFill>
              </a:rPr>
              <a:t>Кови-Вак</a:t>
            </a:r>
            <a:r>
              <a:rPr lang="en-US" b="1" i="1" dirty="0" smtClean="0">
                <a:solidFill>
                  <a:srgbClr val="C00000"/>
                </a:solidFill>
              </a:rPr>
              <a:t>»</a:t>
            </a:r>
            <a:br>
              <a:rPr lang="en-US" b="1" i="1" dirty="0" smtClean="0">
                <a:solidFill>
                  <a:srgbClr val="C00000"/>
                </a:solidFill>
              </a:rPr>
            </a:br>
            <a:r>
              <a:rPr lang="en-US" b="1" i="1" dirty="0">
                <a:solidFill>
                  <a:srgbClr val="C00000"/>
                </a:solidFill>
              </a:rPr>
              <a:t>(</a:t>
            </a:r>
            <a:r>
              <a:rPr lang="en-US" b="1" i="1" dirty="0" err="1">
                <a:solidFill>
                  <a:srgbClr val="C00000"/>
                </a:solidFill>
              </a:rPr>
              <a:t>CoviVac</a:t>
            </a:r>
            <a:r>
              <a:rPr lang="ru-RU" b="1" i="1" dirty="0" smtClean="0">
                <a:solidFill>
                  <a:srgbClr val="C00000"/>
                </a:solidFill>
              </a:rPr>
              <a:t>)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46972" y="1052736"/>
            <a:ext cx="43559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Производитель</a:t>
            </a:r>
            <a:r>
              <a:rPr lang="ru-RU" sz="2000" dirty="0" smtClean="0"/>
              <a:t> </a:t>
            </a:r>
            <a:r>
              <a:rPr lang="ru-RU" sz="2000" dirty="0"/>
              <a:t>- 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>ФГБНУ «Федеральный научный центр исследований и разработки иммунобиологических препаратов им. М. П. Чумакова РАН»</a:t>
            </a:r>
            <a:r>
              <a:rPr lang="ru-RU" sz="2000" dirty="0" smtClean="0"/>
              <a:t> </a:t>
            </a:r>
          </a:p>
          <a:p>
            <a:r>
              <a:rPr lang="ru-RU" sz="20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 вакцины </a:t>
            </a:r>
            <a:r>
              <a:rPr lang="ru-RU" sz="2000" dirty="0" smtClean="0"/>
              <a:t>-  </a:t>
            </a:r>
            <a:r>
              <a:rPr lang="ru-RU" sz="2000" dirty="0"/>
              <a:t>Инактивированная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85428" y="3784786"/>
            <a:ext cx="46147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работает. </a:t>
            </a:r>
            <a:r>
              <a:rPr lang="ru-RU" dirty="0" smtClean="0"/>
              <a:t>По принципу действия препарат похож </a:t>
            </a:r>
            <a:r>
              <a:rPr lang="ru-RU" dirty="0"/>
              <a:t>на вакцину против полиомиелита. </a:t>
            </a:r>
            <a:r>
              <a:rPr lang="ru-RU" dirty="0" smtClean="0"/>
              <a:t>В </a:t>
            </a:r>
            <a:r>
              <a:rPr lang="ru-RU" dirty="0"/>
              <a:t>лаборатории выращивают большое количество </a:t>
            </a:r>
            <a:r>
              <a:rPr lang="ru-RU" dirty="0" err="1"/>
              <a:t>коронавирусных</a:t>
            </a:r>
            <a:r>
              <a:rPr lang="ru-RU" dirty="0"/>
              <a:t> частиц. Затем их инактивируют при помощи </a:t>
            </a:r>
            <a:r>
              <a:rPr lang="ru-RU" dirty="0" smtClean="0"/>
              <a:t>специального вещества, </a:t>
            </a:r>
            <a:r>
              <a:rPr lang="ru-RU" dirty="0"/>
              <a:t>который лишает их способности размножаться. Получаются «чучела» вирусных частиц с разрушенным геномом, на которых может «тренироваться» иммунитет.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865958" y="3038056"/>
            <a:ext cx="71369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>
                <a:solidFill>
                  <a:srgbClr val="002060"/>
                </a:solidFill>
              </a:rPr>
              <a:t>Для надежной защиты требуется две дозы вакцины, которые нужно вводить с интервалом 14 дней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8784" y="1122132"/>
            <a:ext cx="2913560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6635" y="4725144"/>
            <a:ext cx="2816313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836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19672" y="44624"/>
            <a:ext cx="7272808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b="1" i="1" dirty="0">
                <a:solidFill>
                  <a:srgbClr val="C00000"/>
                </a:solidFill>
              </a:rPr>
              <a:t>Вакцина </a:t>
            </a:r>
            <a:r>
              <a:rPr lang="ru-RU" b="1" i="1" dirty="0" smtClean="0">
                <a:solidFill>
                  <a:srgbClr val="C00000"/>
                </a:solidFill>
              </a:rPr>
              <a:t>«</a:t>
            </a:r>
            <a:r>
              <a:rPr lang="ru-RU" b="1" i="1" dirty="0" err="1">
                <a:solidFill>
                  <a:srgbClr val="C00000"/>
                </a:solidFill>
              </a:rPr>
              <a:t>ЭпиВакКорона</a:t>
            </a:r>
            <a:r>
              <a:rPr lang="en-US" b="1" i="1" dirty="0" smtClean="0">
                <a:solidFill>
                  <a:srgbClr val="C00000"/>
                </a:solidFill>
              </a:rPr>
              <a:t>»</a:t>
            </a:r>
            <a:br>
              <a:rPr lang="en-US" b="1" i="1" dirty="0" smtClean="0">
                <a:solidFill>
                  <a:srgbClr val="C00000"/>
                </a:solidFill>
              </a:rPr>
            </a:br>
            <a:r>
              <a:rPr lang="en-US" b="1" i="1" dirty="0">
                <a:solidFill>
                  <a:srgbClr val="C00000"/>
                </a:solidFill>
              </a:rPr>
              <a:t>(</a:t>
            </a:r>
            <a:r>
              <a:rPr lang="en-US" b="1" i="1" dirty="0" err="1">
                <a:solidFill>
                  <a:srgbClr val="C00000"/>
                </a:solidFill>
              </a:rPr>
              <a:t>EpiVacCorona</a:t>
            </a:r>
            <a:r>
              <a:rPr lang="ru-RU" b="1" i="1" dirty="0" smtClean="0">
                <a:solidFill>
                  <a:srgbClr val="C00000"/>
                </a:solidFill>
              </a:rPr>
              <a:t>)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60032" y="1628800"/>
            <a:ext cx="39574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Производитель</a:t>
            </a:r>
            <a:r>
              <a:rPr lang="ru-RU" sz="2000" dirty="0" smtClean="0"/>
              <a:t> </a:t>
            </a:r>
            <a:r>
              <a:rPr lang="ru-RU" sz="2000" dirty="0"/>
              <a:t>- 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>ФБУН ГНЦ ВБ «Вектор» </a:t>
            </a:r>
            <a:r>
              <a:rPr lang="ru-RU" sz="2000" dirty="0" err="1"/>
              <a:t>Роспотребнадзора</a:t>
            </a:r>
            <a:endParaRPr lang="ru-RU" sz="2000" dirty="0" smtClean="0"/>
          </a:p>
          <a:p>
            <a:r>
              <a:rPr lang="ru-RU" sz="20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 вакцины </a:t>
            </a:r>
            <a:r>
              <a:rPr lang="ru-RU" sz="2000" dirty="0" smtClean="0"/>
              <a:t>-  Пептидная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97433" y="4279093"/>
            <a:ext cx="438673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работает. </a:t>
            </a:r>
            <a:r>
              <a:rPr lang="ru-RU" dirty="0"/>
              <a:t>Вакцина содержит три искусственно созданных </a:t>
            </a:r>
            <a:r>
              <a:rPr lang="ru-RU" dirty="0" err="1"/>
              <a:t>коронавирусных</a:t>
            </a:r>
            <a:r>
              <a:rPr lang="ru-RU" dirty="0"/>
              <a:t> пептида — это небольшие кусочки белка, из которого состоят шипы коронавируса. Пептиды закреплены на белке-носителе — на него должны реагировать иммунные клетки привитого человека.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879128" y="3501008"/>
            <a:ext cx="71369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>
                <a:solidFill>
                  <a:srgbClr val="002060"/>
                </a:solidFill>
              </a:rPr>
              <a:t>Для эффективной защиты нужно </a:t>
            </a:r>
            <a:r>
              <a:rPr lang="ru-RU" sz="2000" b="1" i="1" dirty="0">
                <a:solidFill>
                  <a:srgbClr val="002060"/>
                </a:solidFill>
              </a:rPr>
              <a:t>две дозы </a:t>
            </a:r>
            <a:r>
              <a:rPr lang="ru-RU" sz="2000" i="1" dirty="0">
                <a:solidFill>
                  <a:srgbClr val="002060"/>
                </a:solidFill>
              </a:rPr>
              <a:t>вакцины, </a:t>
            </a:r>
            <a:r>
              <a:rPr lang="ru-RU" sz="2000" i="1" dirty="0" smtClean="0">
                <a:solidFill>
                  <a:srgbClr val="002060"/>
                </a:solidFill>
              </a:rPr>
              <a:t/>
            </a:r>
            <a:br>
              <a:rPr lang="ru-RU" sz="2000" i="1" dirty="0" smtClean="0">
                <a:solidFill>
                  <a:srgbClr val="002060"/>
                </a:solidFill>
              </a:rPr>
            </a:br>
            <a:r>
              <a:rPr lang="ru-RU" sz="2000" i="1" dirty="0" smtClean="0">
                <a:solidFill>
                  <a:srgbClr val="002060"/>
                </a:solidFill>
              </a:rPr>
              <a:t>которые </a:t>
            </a:r>
            <a:r>
              <a:rPr lang="ru-RU" sz="2000" i="1" dirty="0">
                <a:solidFill>
                  <a:srgbClr val="002060"/>
                </a:solidFill>
              </a:rPr>
              <a:t>вводят с интервалом в </a:t>
            </a:r>
            <a:r>
              <a:rPr lang="ru-RU" sz="2000" b="1" i="1" dirty="0">
                <a:solidFill>
                  <a:srgbClr val="002060"/>
                </a:solidFill>
              </a:rPr>
              <a:t>14—21 день</a:t>
            </a:r>
          </a:p>
        </p:txBody>
      </p:sp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7708" y="1600215"/>
            <a:ext cx="2744292" cy="1829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43608" y="686745"/>
            <a:ext cx="2327140" cy="866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27554" y="4293096"/>
            <a:ext cx="2281371" cy="2475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501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19672" y="0"/>
            <a:ext cx="7272808" cy="1143000"/>
          </a:xfrm>
        </p:spPr>
        <p:txBody>
          <a:bodyPr>
            <a:normAutofit/>
          </a:bodyPr>
          <a:lstStyle/>
          <a:p>
            <a:pPr algn="r"/>
            <a:r>
              <a:rPr lang="ru-RU" b="1" i="1" dirty="0">
                <a:solidFill>
                  <a:srgbClr val="C00000"/>
                </a:solidFill>
              </a:rPr>
              <a:t>Вакцина </a:t>
            </a:r>
            <a:r>
              <a:rPr lang="ru-RU" b="1" i="1" dirty="0" err="1">
                <a:solidFill>
                  <a:srgbClr val="C00000"/>
                </a:solidFill>
              </a:rPr>
              <a:t>ЭпиВакКорона</a:t>
            </a:r>
            <a:r>
              <a:rPr lang="ru-RU" b="1" i="1" dirty="0">
                <a:solidFill>
                  <a:srgbClr val="C00000"/>
                </a:solidFill>
              </a:rPr>
              <a:t>-Н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80112" y="4365104"/>
            <a:ext cx="3328987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788024" y="1219108"/>
            <a:ext cx="39574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Производитель</a:t>
            </a:r>
            <a:r>
              <a:rPr lang="ru-RU" sz="2000" dirty="0" smtClean="0"/>
              <a:t> </a:t>
            </a:r>
            <a:r>
              <a:rPr lang="ru-RU" sz="2000" dirty="0"/>
              <a:t>- 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>ФБУН ГНЦ ВБ «Вектор» </a:t>
            </a:r>
            <a:r>
              <a:rPr lang="ru-RU" sz="2000" dirty="0" err="1"/>
              <a:t>Роспотребнадзора</a:t>
            </a:r>
            <a:endParaRPr lang="ru-RU" sz="2000" dirty="0" smtClean="0"/>
          </a:p>
          <a:p>
            <a:r>
              <a:rPr lang="ru-RU" sz="20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 вакцины </a:t>
            </a:r>
            <a:r>
              <a:rPr lang="ru-RU" sz="2000" dirty="0" smtClean="0"/>
              <a:t>-  Пептидная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667743" y="3933056"/>
            <a:ext cx="362433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</a:t>
            </a:r>
            <a: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работает </a:t>
            </a:r>
            <a:br>
              <a:rPr lang="ru-RU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 err="1" smtClean="0"/>
              <a:t>ЭпиВакКорона</a:t>
            </a:r>
            <a:r>
              <a:rPr lang="ru-RU" sz="2000" dirty="0" smtClean="0"/>
              <a:t>-Н </a:t>
            </a:r>
            <a:r>
              <a:rPr lang="ru-RU" sz="2000" dirty="0"/>
              <a:t>не отличается от </a:t>
            </a:r>
            <a:r>
              <a:rPr lang="ru-RU" sz="2000" dirty="0" err="1" smtClean="0"/>
              <a:t>ЭпиВакКороны</a:t>
            </a:r>
            <a:r>
              <a:rPr lang="ru-RU" sz="2000" dirty="0" smtClean="0"/>
              <a:t>  </a:t>
            </a:r>
            <a:r>
              <a:rPr lang="ru-RU" sz="2000" dirty="0"/>
              <a:t>ни по показаниям, ни по эффективности. Единственное отличие — в новой вакцине два из трех пептидов объединены в один.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980146" y="2996952"/>
            <a:ext cx="71369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>
                <a:solidFill>
                  <a:srgbClr val="002060"/>
                </a:solidFill>
              </a:rPr>
              <a:t>Для эффективной защиты нужно </a:t>
            </a:r>
            <a:r>
              <a:rPr lang="ru-RU" sz="2000" b="1" i="1" dirty="0">
                <a:solidFill>
                  <a:srgbClr val="002060"/>
                </a:solidFill>
              </a:rPr>
              <a:t>две дозы </a:t>
            </a:r>
            <a:r>
              <a:rPr lang="ru-RU" sz="2000" i="1" dirty="0">
                <a:solidFill>
                  <a:srgbClr val="002060"/>
                </a:solidFill>
              </a:rPr>
              <a:t>вакцины, </a:t>
            </a:r>
            <a:r>
              <a:rPr lang="ru-RU" sz="2000" i="1" dirty="0" smtClean="0">
                <a:solidFill>
                  <a:srgbClr val="002060"/>
                </a:solidFill>
              </a:rPr>
              <a:t/>
            </a:r>
            <a:br>
              <a:rPr lang="ru-RU" sz="2000" i="1" dirty="0" smtClean="0">
                <a:solidFill>
                  <a:srgbClr val="002060"/>
                </a:solidFill>
              </a:rPr>
            </a:br>
            <a:r>
              <a:rPr lang="ru-RU" sz="2000" i="1" dirty="0" smtClean="0">
                <a:solidFill>
                  <a:srgbClr val="002060"/>
                </a:solidFill>
              </a:rPr>
              <a:t>которые </a:t>
            </a:r>
            <a:r>
              <a:rPr lang="ru-RU" sz="2000" i="1" dirty="0">
                <a:solidFill>
                  <a:srgbClr val="002060"/>
                </a:solidFill>
              </a:rPr>
              <a:t>вводят с интервалом в </a:t>
            </a:r>
            <a:r>
              <a:rPr lang="ru-RU" sz="2000" b="1" i="1" dirty="0">
                <a:solidFill>
                  <a:srgbClr val="002060"/>
                </a:solidFill>
              </a:rPr>
              <a:t>14—21 день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398" y="980728"/>
            <a:ext cx="3200356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55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19672" y="0"/>
            <a:ext cx="7272808" cy="1143000"/>
          </a:xfrm>
        </p:spPr>
        <p:txBody>
          <a:bodyPr>
            <a:normAutofit/>
          </a:bodyPr>
          <a:lstStyle/>
          <a:p>
            <a:pPr algn="r"/>
            <a:r>
              <a:rPr lang="ru-RU" b="1" i="1" dirty="0" smtClean="0">
                <a:solidFill>
                  <a:srgbClr val="C00000"/>
                </a:solidFill>
              </a:rPr>
              <a:t>А что в мире?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6146" name="Picture 2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0923" y="116632"/>
            <a:ext cx="2862925" cy="1976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6943104"/>
              </p:ext>
            </p:extLst>
          </p:nvPr>
        </p:nvGraphicFramePr>
        <p:xfrm>
          <a:off x="1558060" y="2132856"/>
          <a:ext cx="7440499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218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00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643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8380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5806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Торговое название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Фармкомпания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Производитель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Тип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58062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Comirnaty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PFIZER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Немецкая компания </a:t>
                      </a:r>
                      <a:r>
                        <a:rPr lang="en-US" dirty="0" err="1" smtClean="0"/>
                        <a:t>BioNTech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Матрич-наяРНК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58062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Spikevax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MODERNA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Американская компания </a:t>
                      </a:r>
                      <a:r>
                        <a:rPr lang="en-US" dirty="0" err="1" smtClean="0"/>
                        <a:t>Moderna</a:t>
                      </a:r>
                      <a:r>
                        <a:rPr lang="en-US" dirty="0" smtClean="0"/>
                        <a:t> Biotech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err="1" smtClean="0"/>
                        <a:t>Матрич-наяРНК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58062">
                <a:tc>
                  <a:txBody>
                    <a:bodyPr/>
                    <a:lstStyle/>
                    <a:p>
                      <a:r>
                        <a:rPr lang="en-US" dirty="0" smtClean="0"/>
                        <a:t>COVID-19 Vaccine Janssen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JOHNSON &amp; JOHNSON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Бельгийская компания </a:t>
                      </a:r>
                      <a:r>
                        <a:rPr lang="en-US" dirty="0" smtClean="0"/>
                        <a:t>Janssen Pharmaceuticals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Адено</a:t>
                      </a:r>
                      <a:r>
                        <a:rPr lang="ru-RU" dirty="0" smtClean="0"/>
                        <a:t>-вирусная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58062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Vaxzevria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ASTRAZENECA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Англо-шведская компания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AstraZeneca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err="1" smtClean="0"/>
                        <a:t>Адено</a:t>
                      </a:r>
                      <a:r>
                        <a:rPr lang="ru-RU" dirty="0" smtClean="0"/>
                        <a:t>-вирусная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58062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Covishield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ASTRAZENECA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Индийская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омпания </a:t>
                      </a:r>
                      <a:r>
                        <a:rPr lang="ru-RU" sz="18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Serum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Institute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of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8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India</a:t>
                      </a:r>
                      <a:endParaRPr lang="ru-RU" sz="180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err="1" smtClean="0"/>
                        <a:t>Адено</a:t>
                      </a:r>
                      <a:r>
                        <a:rPr lang="ru-RU" dirty="0" smtClean="0"/>
                        <a:t>-вирусная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58062">
                <a:tc>
                  <a:txBody>
                    <a:bodyPr/>
                    <a:lstStyle/>
                    <a:p>
                      <a:r>
                        <a:rPr lang="en-US" dirty="0" smtClean="0"/>
                        <a:t>Vero Cell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SINOPHARM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Группа китайских компаний </a:t>
                      </a:r>
                      <a:r>
                        <a:rPr lang="en-US" dirty="0" err="1" smtClean="0"/>
                        <a:t>Sinopharm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Инактиви-рованная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55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0"/>
            <a:ext cx="889248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b="1" i="1" dirty="0" smtClean="0">
                <a:solidFill>
                  <a:srgbClr val="C00000"/>
                </a:solidFill>
              </a:rPr>
              <a:t>Вспомним: Как работает иммунитет?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14342" name="Picture 6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91680" y="1268760"/>
            <a:ext cx="7237726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070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0"/>
            <a:ext cx="889248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b="1" i="1" dirty="0" smtClean="0">
                <a:solidFill>
                  <a:srgbClr val="C00000"/>
                </a:solidFill>
              </a:rPr>
              <a:t>Вспомним: Как работает иммунитет после вакцинации?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16386" name="Picture 2" descr="N:\Ковид\B8-GCWGIMtA0Ukq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696" y="1268760"/>
            <a:ext cx="6048672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44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Группа 40"/>
          <p:cNvGrpSpPr/>
          <p:nvPr/>
        </p:nvGrpSpPr>
        <p:grpSpPr>
          <a:xfrm>
            <a:off x="7741726" y="4858548"/>
            <a:ext cx="1332148" cy="1943795"/>
            <a:chOff x="5400092" y="4939848"/>
            <a:chExt cx="1332148" cy="1943795"/>
          </a:xfrm>
        </p:grpSpPr>
        <p:pic>
          <p:nvPicPr>
            <p:cNvPr id="42" name="Picture 4" descr="https://1.bp.blogspot.com/-qh1cRI0XxlQ/X6407TiBHLI/AAAAAAAAAD0/ibSHk9Z7bgorXYNEA42cIY9TLn79RmlsgCNcBGAsYHQ/w1120/%25D0%259B%25D0%259E%25D0%2593%25D0%259E%25281%2529.jpg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0092" y="4939848"/>
              <a:ext cx="1332148" cy="13321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TextBox 42"/>
            <p:cNvSpPr txBox="1"/>
            <p:nvPr/>
          </p:nvSpPr>
          <p:spPr>
            <a:xfrm>
              <a:off x="5400240" y="6237312"/>
              <a:ext cx="1332000" cy="646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/>
                <a:t>Клетка с антителами</a:t>
              </a:r>
              <a:endParaRPr lang="ru-RU" dirty="0"/>
            </a:p>
          </p:txBody>
        </p:sp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0"/>
            <a:ext cx="889248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b="1" i="1" dirty="0" smtClean="0">
                <a:solidFill>
                  <a:srgbClr val="C00000"/>
                </a:solidFill>
              </a:rPr>
              <a:t>Как работает вакцина от </a:t>
            </a:r>
            <a:r>
              <a:rPr lang="ru-RU" b="1" i="1" dirty="0" err="1">
                <a:solidFill>
                  <a:srgbClr val="C00000"/>
                </a:solidFill>
              </a:rPr>
              <a:t>ковида</a:t>
            </a:r>
            <a:r>
              <a:rPr lang="ru-RU" b="1" i="1" dirty="0">
                <a:solidFill>
                  <a:srgbClr val="C00000"/>
                </a:solidFill>
              </a:rPr>
              <a:t>?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980728"/>
            <a:ext cx="5904655" cy="2594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72298" y="4797152"/>
            <a:ext cx="1224136" cy="1617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26577" y="4797152"/>
            <a:ext cx="1182274" cy="1617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Прямая со стрелкой 3"/>
          <p:cNvCxnSpPr>
            <a:stCxn id="14339" idx="3"/>
            <a:endCxn id="14340" idx="1"/>
          </p:cNvCxnSpPr>
          <p:nvPr/>
        </p:nvCxnSpPr>
        <p:spPr>
          <a:xfrm>
            <a:off x="2996434" y="5605923"/>
            <a:ext cx="630143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343418" y="3846129"/>
            <a:ext cx="1141704" cy="6575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Хим.</a:t>
            </a: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ru-RU" sz="1100" dirty="0" smtClean="0"/>
              <a:t>реагенты</a:t>
            </a:r>
            <a:endParaRPr lang="ru-RU" sz="1100" dirty="0"/>
          </a:p>
        </p:txBody>
      </p:sp>
      <p:sp>
        <p:nvSpPr>
          <p:cNvPr id="12" name="Овал 11"/>
          <p:cNvSpPr/>
          <p:nvPr/>
        </p:nvSpPr>
        <p:spPr>
          <a:xfrm>
            <a:off x="1787814" y="3836035"/>
            <a:ext cx="570852" cy="57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t</a:t>
            </a:r>
            <a:r>
              <a:rPr lang="en-US" sz="2000" baseline="30000" dirty="0" smtClean="0"/>
              <a:t>o</a:t>
            </a:r>
            <a:endParaRPr lang="ru-RU" sz="2000" baseline="30000" dirty="0"/>
          </a:p>
        </p:txBody>
      </p:sp>
      <p:sp>
        <p:nvSpPr>
          <p:cNvPr id="13" name="Овал 12"/>
          <p:cNvSpPr/>
          <p:nvPr/>
        </p:nvSpPr>
        <p:spPr>
          <a:xfrm>
            <a:off x="2578386" y="3836036"/>
            <a:ext cx="733119" cy="57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ym typeface="Wingdings"/>
              </a:rPr>
              <a:t></a:t>
            </a:r>
            <a:endParaRPr lang="ru-RU" sz="2800" dirty="0"/>
          </a:p>
        </p:txBody>
      </p:sp>
      <p:cxnSp>
        <p:nvCxnSpPr>
          <p:cNvPr id="9" name="Прямая со стрелкой 8"/>
          <p:cNvCxnSpPr>
            <a:stCxn id="7" idx="4"/>
            <a:endCxn id="14339" idx="0"/>
          </p:cNvCxnSpPr>
          <p:nvPr/>
        </p:nvCxnSpPr>
        <p:spPr>
          <a:xfrm>
            <a:off x="914270" y="4503698"/>
            <a:ext cx="1470096" cy="29345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12" idx="4"/>
            <a:endCxn id="14339" idx="0"/>
          </p:cNvCxnSpPr>
          <p:nvPr/>
        </p:nvCxnSpPr>
        <p:spPr>
          <a:xfrm>
            <a:off x="2073240" y="4408977"/>
            <a:ext cx="311126" cy="38817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13" idx="4"/>
            <a:endCxn id="14339" idx="0"/>
          </p:cNvCxnSpPr>
          <p:nvPr/>
        </p:nvCxnSpPr>
        <p:spPr>
          <a:xfrm flipH="1">
            <a:off x="2384366" y="4408978"/>
            <a:ext cx="560580" cy="38817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14340" idx="3"/>
          </p:cNvCxnSpPr>
          <p:nvPr/>
        </p:nvCxnSpPr>
        <p:spPr>
          <a:xfrm flipV="1">
            <a:off x="4808851" y="5605922"/>
            <a:ext cx="627245" cy="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65" name="Picture 5" descr="N:\Ковид\Enb2MGbWEAsq_Ys.jpg"/>
          <p:cNvPicPr>
            <a:picLocks noChangeAspect="1" noChangeArrowheads="1"/>
          </p:cNvPicPr>
          <p:nvPr/>
        </p:nvPicPr>
        <p:blipFill rotWithShape="1"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28184" y="3619803"/>
            <a:ext cx="1963593" cy="132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Прямая со стрелкой 17"/>
          <p:cNvCxnSpPr>
            <a:endCxn id="15365" idx="2"/>
          </p:cNvCxnSpPr>
          <p:nvPr/>
        </p:nvCxnSpPr>
        <p:spPr>
          <a:xfrm flipV="1">
            <a:off x="6533915" y="4939849"/>
            <a:ext cx="676066" cy="666075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6749939" y="5626746"/>
            <a:ext cx="993493" cy="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67" name="Picture 7" descr="N:\Ковид\antibodies.pn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76456" y="5538835"/>
            <a:ext cx="175819" cy="17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7" descr="N:\Ковид\antibodies.pn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28856" y="5691235"/>
            <a:ext cx="175819" cy="17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7" descr="N:\Ковид\antibodies.pn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95518" y="5365247"/>
            <a:ext cx="175819" cy="17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7" descr="N:\Ковид\antibodies.pn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02626" y="5716532"/>
            <a:ext cx="175819" cy="17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7" descr="N:\Ковид\antibodies.pn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88545" y="5415516"/>
            <a:ext cx="175819" cy="17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7" descr="N:\Ковид\antibodies.pn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07800" y="5277337"/>
            <a:ext cx="175819" cy="17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7" descr="N:\Ковид\antibodies.pn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047497">
            <a:off x="8508450" y="5837053"/>
            <a:ext cx="175819" cy="17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7" descr="N:\Ковид\antibodies.pn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47188" y="5239697"/>
            <a:ext cx="175819" cy="17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7" descr="N:\Ковид\antibodies.pn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38109" y="5222878"/>
            <a:ext cx="175819" cy="17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Группа 18"/>
          <p:cNvGrpSpPr/>
          <p:nvPr/>
        </p:nvGrpSpPr>
        <p:grpSpPr>
          <a:xfrm>
            <a:off x="5400092" y="4939848"/>
            <a:ext cx="1332148" cy="1666796"/>
            <a:chOff x="5400092" y="4939848"/>
            <a:chExt cx="1332148" cy="1666796"/>
          </a:xfrm>
        </p:grpSpPr>
        <p:pic>
          <p:nvPicPr>
            <p:cNvPr id="15364" name="Picture 4" descr="https://1.bp.blogspot.com/-qh1cRI0XxlQ/X6407TiBHLI/AAAAAAAAAD0/ibSHk9Z7bgorXYNEA42cIY9TLn79RmlsgCNcBGAsYHQ/w1120/%25D0%259B%25D0%259E%25D0%2593%25D0%259E%25281%2529.jpg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0092" y="4939848"/>
              <a:ext cx="1332148" cy="13321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TextBox 37"/>
            <p:cNvSpPr txBox="1"/>
            <p:nvPr/>
          </p:nvSpPr>
          <p:spPr>
            <a:xfrm>
              <a:off x="5400240" y="6237312"/>
              <a:ext cx="1332000" cy="369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/>
                <a:t>Клетка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299511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19672" y="0"/>
            <a:ext cx="7272808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b="1" i="1" dirty="0" smtClean="0">
                <a:solidFill>
                  <a:srgbClr val="C00000"/>
                </a:solidFill>
              </a:rPr>
              <a:t>Мифы о </a:t>
            </a:r>
            <a:r>
              <a:rPr lang="ru-RU" b="1" i="1" dirty="0">
                <a:solidFill>
                  <a:srgbClr val="C00000"/>
                </a:solidFill>
              </a:rPr>
              <a:t>вакцинации </a:t>
            </a:r>
            <a:r>
              <a:rPr lang="ru-RU" b="1" i="1" dirty="0" smtClean="0">
                <a:solidFill>
                  <a:srgbClr val="C00000"/>
                </a:solidFill>
              </a:rPr>
              <a:t/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(</a:t>
            </a:r>
            <a:r>
              <a:rPr lang="ru-RU" b="1" i="1" dirty="0">
                <a:solidFill>
                  <a:srgbClr val="C00000"/>
                </a:solidFill>
              </a:rPr>
              <a:t>или Чего мы боимся?)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835696" y="1556792"/>
            <a:ext cx="69847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Вакцина </a:t>
            </a:r>
            <a:r>
              <a:rPr 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коронавируса НЕ МОЖЕТ изменить ДНК человека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2387789"/>
            <a:ext cx="69847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организм вводится только небольшая часть генетического кода вируса для стимуляции иммунного ответа. Когда антиген распознается иммунной системой, она вырабатывает антитела, которые будут бороться с реальным коронавирусом, когда он попадёт в организм.</a:t>
            </a:r>
          </a:p>
        </p:txBody>
      </p:sp>
      <p:pic>
        <p:nvPicPr>
          <p:cNvPr id="17410" name="Picture 2" descr="N:\Ковид\605396_3ae239cd3b-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8100" y="4725144"/>
            <a:ext cx="3456028" cy="194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N:\Ковид\blobid1611042566757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6014" y="4658539"/>
            <a:ext cx="3014017" cy="201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16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19672" y="0"/>
            <a:ext cx="7272808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b="1" i="1" dirty="0" smtClean="0">
                <a:solidFill>
                  <a:srgbClr val="C00000"/>
                </a:solidFill>
              </a:rPr>
              <a:t>Мифы о </a:t>
            </a:r>
            <a:r>
              <a:rPr lang="ru-RU" b="1" i="1" dirty="0">
                <a:solidFill>
                  <a:srgbClr val="C00000"/>
                </a:solidFill>
              </a:rPr>
              <a:t>вакцинации </a:t>
            </a:r>
            <a:r>
              <a:rPr lang="ru-RU" b="1" i="1" dirty="0" smtClean="0">
                <a:solidFill>
                  <a:srgbClr val="C00000"/>
                </a:solidFill>
              </a:rPr>
              <a:t/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(</a:t>
            </a:r>
            <a:r>
              <a:rPr lang="ru-RU" b="1" i="1" dirty="0">
                <a:solidFill>
                  <a:srgbClr val="C00000"/>
                </a:solidFill>
              </a:rPr>
              <a:t>или Чего мы боимся?)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835696" y="1556792"/>
            <a:ext cx="69847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</a:t>
            </a:r>
            <a:r>
              <a:rPr 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введения вакцины от </a:t>
            </a:r>
            <a:r>
              <a:rPr lang="ru-RU" sz="24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коронавирусной</a:t>
            </a:r>
            <a:r>
              <a:rPr 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инфекции человек может быть заразным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35696" y="2852936"/>
            <a:ext cx="69847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Человек, который получил прививку против </a:t>
            </a:r>
            <a:r>
              <a:rPr lang="ru-RU" dirty="0" err="1"/>
              <a:t>коронавирусной</a:t>
            </a:r>
            <a:r>
              <a:rPr lang="ru-RU" dirty="0"/>
              <a:t> инфекции, может быть потенциальным её источником, только если </a:t>
            </a:r>
            <a:r>
              <a:rPr lang="ru-RU" b="1" i="1" dirty="0"/>
              <a:t>на момент вакцинации он </a:t>
            </a:r>
            <a:r>
              <a:rPr lang="ru-RU" b="1" dirty="0"/>
              <a:t>уже был болен </a:t>
            </a:r>
            <a:r>
              <a:rPr lang="ru-RU" dirty="0" smtClean="0"/>
              <a:t>COVID-19.</a:t>
            </a:r>
            <a:endParaRPr lang="ru-RU" dirty="0"/>
          </a:p>
        </p:txBody>
      </p:sp>
      <p:pic>
        <p:nvPicPr>
          <p:cNvPr id="17410" name="Picture 2" descr="N:\Ковид\605396_3ae239cd3b-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8100" y="4725144"/>
            <a:ext cx="3456028" cy="194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N:\Ковид\blobid1611042566757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6014" y="4658539"/>
            <a:ext cx="3014017" cy="201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891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19672" y="0"/>
            <a:ext cx="7272808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b="1" i="1" dirty="0" smtClean="0">
                <a:solidFill>
                  <a:srgbClr val="C00000"/>
                </a:solidFill>
              </a:rPr>
              <a:t>Мифы о </a:t>
            </a:r>
            <a:r>
              <a:rPr lang="ru-RU" b="1" i="1" dirty="0">
                <a:solidFill>
                  <a:srgbClr val="C00000"/>
                </a:solidFill>
              </a:rPr>
              <a:t>вакцинации </a:t>
            </a:r>
            <a:r>
              <a:rPr lang="ru-RU" b="1" i="1" dirty="0" smtClean="0">
                <a:solidFill>
                  <a:srgbClr val="C00000"/>
                </a:solidFill>
              </a:rPr>
              <a:t/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(</a:t>
            </a:r>
            <a:r>
              <a:rPr lang="ru-RU" b="1" i="1" dirty="0">
                <a:solidFill>
                  <a:srgbClr val="C00000"/>
                </a:solidFill>
              </a:rPr>
              <a:t>или Чего мы боимся?)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835696" y="1556792"/>
            <a:ext cx="698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После </a:t>
            </a:r>
            <a:r>
              <a:rPr 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вакцинации иммунитет снижается, и можно легко заболеть </a:t>
            </a:r>
            <a:r>
              <a:rPr lang="ru-RU" sz="24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ковидом</a:t>
            </a:r>
            <a:r>
              <a:rPr 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или другими респираторными инфекциями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89968" y="2924944"/>
            <a:ext cx="72341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Вакцина никак не </a:t>
            </a:r>
            <a:r>
              <a:rPr lang="ru-RU" dirty="0"/>
              <a:t>влияет на интенсивность иммунного </a:t>
            </a:r>
            <a:r>
              <a:rPr lang="ru-RU" dirty="0" smtClean="0"/>
              <a:t>ответа. «Перегрузить</a:t>
            </a:r>
            <a:r>
              <a:rPr lang="ru-RU" dirty="0"/>
              <a:t>» иммунную систему очередной вакциной невозможно. </a:t>
            </a:r>
            <a:endParaRPr lang="ru-RU" dirty="0" smtClean="0"/>
          </a:p>
          <a:p>
            <a:r>
              <a:rPr lang="ru-RU" dirty="0" smtClean="0"/>
              <a:t>При вакцинации вырабатываются «клетки </a:t>
            </a:r>
            <a:r>
              <a:rPr lang="ru-RU" dirty="0"/>
              <a:t>памяти», которые при встрече с настоящим вирусом обеспечат решительный ответ и быструю победу над </a:t>
            </a:r>
            <a:r>
              <a:rPr lang="ru-RU" dirty="0" smtClean="0"/>
              <a:t>врагом.</a:t>
            </a:r>
            <a:endParaRPr lang="ru-RU" dirty="0"/>
          </a:p>
        </p:txBody>
      </p:sp>
      <p:pic>
        <p:nvPicPr>
          <p:cNvPr id="17410" name="Picture 2" descr="N:\Ковид\605396_3ae239cd3b-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8100" y="4725144"/>
            <a:ext cx="3456028" cy="194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N:\Ковид\blobid1611042566757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6014" y="4658539"/>
            <a:ext cx="3014017" cy="201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283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40152" y="3716647"/>
            <a:ext cx="3177127" cy="2394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19672" y="0"/>
            <a:ext cx="7272808" cy="1143000"/>
          </a:xfrm>
        </p:spPr>
        <p:txBody>
          <a:bodyPr>
            <a:normAutofit/>
          </a:bodyPr>
          <a:lstStyle/>
          <a:p>
            <a:pPr algn="r"/>
            <a:r>
              <a:rPr lang="ru-RU" b="1" i="1" dirty="0" smtClean="0">
                <a:solidFill>
                  <a:srgbClr val="C00000"/>
                </a:solidFill>
              </a:rPr>
              <a:t>Вступление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48064" y="2204864"/>
            <a:ext cx="386030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«…во </a:t>
            </a:r>
            <a:r>
              <a:rPr lang="ru-RU" sz="1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время дождя проскочить </a:t>
            </a:r>
            <a:r>
              <a:rPr lang="ru-RU" sz="16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между </a:t>
            </a:r>
            <a:r>
              <a:rPr lang="ru-RU" sz="1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струйками не </a:t>
            </a:r>
            <a:r>
              <a:rPr lang="ru-RU" sz="16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получится…»</a:t>
            </a:r>
            <a:endParaRPr lang="en-US" sz="1600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ru-RU" sz="1400" i="1" dirty="0" err="1" smtClean="0">
                <a:solidFill>
                  <a:srgbClr val="C00000"/>
                </a:solidFill>
              </a:rPr>
              <a:t>В.В.Путин</a:t>
            </a:r>
            <a:endParaRPr lang="ru-RU" sz="1400" dirty="0">
              <a:solidFill>
                <a:srgbClr val="C0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92280" y="980728"/>
            <a:ext cx="1916088" cy="1129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3568" y="522608"/>
            <a:ext cx="3890113" cy="2544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50511" y="3036314"/>
            <a:ext cx="35821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4C21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</a:rPr>
              <a:t>ГЛОБАЛЬНО </a:t>
            </a:r>
            <a:r>
              <a:rPr lang="ru-RU" dirty="0" smtClean="0">
                <a:solidFill>
                  <a:srgbClr val="4C21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</a:rPr>
              <a:t>ЗАЩИТИТЬСЯ </a:t>
            </a:r>
            <a:br>
              <a:rPr lang="ru-RU" dirty="0" smtClean="0">
                <a:solidFill>
                  <a:srgbClr val="4C21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</a:rPr>
            </a:br>
            <a:r>
              <a:rPr lang="ru-RU" dirty="0" smtClean="0">
                <a:solidFill>
                  <a:srgbClr val="4C21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</a:rPr>
              <a:t>от </a:t>
            </a:r>
            <a:r>
              <a:rPr lang="ru-RU" dirty="0">
                <a:solidFill>
                  <a:srgbClr val="4C21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</a:rPr>
              <a:t>коронавируса </a:t>
            </a:r>
            <a:r>
              <a:rPr lang="en-US" dirty="0">
                <a:solidFill>
                  <a:srgbClr val="4C21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</a:rPr>
              <a:t>COVID</a:t>
            </a:r>
            <a:r>
              <a:rPr lang="ru-RU" dirty="0">
                <a:solidFill>
                  <a:srgbClr val="4C21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Calibri"/>
              </a:rPr>
              <a:t>-19</a:t>
            </a:r>
            <a:endParaRPr lang="ru-RU" dirty="0">
              <a:solidFill>
                <a:srgbClr val="4C216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11961" y="4913751"/>
            <a:ext cx="2736158" cy="1904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907324" y="6389933"/>
            <a:ext cx="21010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Россия всё краснее…</a:t>
            </a:r>
            <a:endParaRPr lang="en-US" sz="1600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0720" y="3378542"/>
            <a:ext cx="3019191" cy="3349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149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19672" y="0"/>
            <a:ext cx="7272808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b="1" i="1" dirty="0" smtClean="0">
                <a:solidFill>
                  <a:srgbClr val="C00000"/>
                </a:solidFill>
              </a:rPr>
              <a:t>Мифы о </a:t>
            </a:r>
            <a:r>
              <a:rPr lang="ru-RU" b="1" i="1" dirty="0">
                <a:solidFill>
                  <a:srgbClr val="C00000"/>
                </a:solidFill>
              </a:rPr>
              <a:t>вакцинации </a:t>
            </a:r>
            <a:r>
              <a:rPr lang="ru-RU" b="1" i="1" dirty="0" smtClean="0">
                <a:solidFill>
                  <a:srgbClr val="C00000"/>
                </a:solidFill>
              </a:rPr>
              <a:t/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(</a:t>
            </a:r>
            <a:r>
              <a:rPr lang="ru-RU" b="1" i="1" dirty="0">
                <a:solidFill>
                  <a:srgbClr val="C00000"/>
                </a:solidFill>
              </a:rPr>
              <a:t>или Чего мы боимся?)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835696" y="1556792"/>
            <a:ext cx="69847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Я </a:t>
            </a:r>
            <a:r>
              <a:rPr 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уже переболел </a:t>
            </a:r>
            <a:r>
              <a:rPr lang="ru-RU" sz="2400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ковидом</a:t>
            </a:r>
            <a:r>
              <a:rPr 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Зачем мне делать прививку?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2387789"/>
            <a:ext cx="69847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Уровень </a:t>
            </a:r>
            <a:r>
              <a:rPr lang="ru-RU" dirty="0"/>
              <a:t>антител после перенесённого COVID-19 довольно быстро снижается и становится недостаточным для эффективной защиты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У вакцинированного человека антитела сохраняются дольше. </a:t>
            </a:r>
            <a:endParaRPr lang="ru-RU" dirty="0"/>
          </a:p>
        </p:txBody>
      </p:sp>
      <p:pic>
        <p:nvPicPr>
          <p:cNvPr id="17410" name="Picture 2" descr="N:\Ковид\605396_3ae239cd3b-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8100" y="4725144"/>
            <a:ext cx="3456028" cy="194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N:\Ковид\blobid1611042566757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6014" y="4658539"/>
            <a:ext cx="3014017" cy="201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03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19672" y="0"/>
            <a:ext cx="7272808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b="1" i="1" dirty="0" smtClean="0">
                <a:solidFill>
                  <a:srgbClr val="C00000"/>
                </a:solidFill>
              </a:rPr>
              <a:t>Мифы о </a:t>
            </a:r>
            <a:r>
              <a:rPr lang="ru-RU" b="1" i="1" dirty="0">
                <a:solidFill>
                  <a:srgbClr val="C00000"/>
                </a:solidFill>
              </a:rPr>
              <a:t>вакцинации </a:t>
            </a:r>
            <a:r>
              <a:rPr lang="ru-RU" b="1" i="1" dirty="0" smtClean="0">
                <a:solidFill>
                  <a:srgbClr val="C00000"/>
                </a:solidFill>
              </a:rPr>
              <a:t/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(</a:t>
            </a:r>
            <a:r>
              <a:rPr lang="ru-RU" b="1" i="1" dirty="0">
                <a:solidFill>
                  <a:srgbClr val="C00000"/>
                </a:solidFill>
              </a:rPr>
              <a:t>или Чего мы боимся?)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835696" y="1556792"/>
            <a:ext cx="698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слышал, что вакцина не защищает от вируса полностью.</a:t>
            </a:r>
          </a:p>
          <a:p>
            <a: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2387789"/>
            <a:ext cx="712879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После вакцинации и выработки антител вероятность заболеть низка, но всё же возможна. </a:t>
            </a:r>
            <a:endParaRPr lang="ru-RU" dirty="0" smtClean="0"/>
          </a:p>
          <a:p>
            <a:r>
              <a:rPr lang="ru-RU" dirty="0" smtClean="0"/>
              <a:t>Но факт</a:t>
            </a:r>
            <a:r>
              <a:rPr lang="ru-RU" dirty="0"/>
              <a:t>: </a:t>
            </a:r>
            <a:r>
              <a:rPr lang="ru-RU" b="1" i="1" dirty="0"/>
              <a:t>в реанимациях </a:t>
            </a:r>
            <a:r>
              <a:rPr lang="ru-RU" b="1" i="1" dirty="0" err="1"/>
              <a:t>ковидных</a:t>
            </a:r>
            <a:r>
              <a:rPr lang="ru-RU" b="1" i="1" dirty="0"/>
              <a:t> больниц лежат только </a:t>
            </a:r>
            <a:r>
              <a:rPr lang="ru-RU" b="1" i="1" dirty="0" err="1"/>
              <a:t>непривитые</a:t>
            </a:r>
            <a:r>
              <a:rPr lang="ru-RU" b="1" i="1" dirty="0"/>
              <a:t> тяжелобольные</a:t>
            </a:r>
            <a:r>
              <a:rPr lang="ru-RU" dirty="0"/>
              <a:t>. Привитые, с высоким уровнем титров, болеют редко и гораздо легче</a:t>
            </a:r>
            <a:r>
              <a:rPr lang="ru-RU" dirty="0" smtClean="0"/>
              <a:t>.</a:t>
            </a:r>
          </a:p>
          <a:p>
            <a:r>
              <a:rPr lang="ru-RU" dirty="0"/>
              <a:t>На эффективность влияют исходные характеристики вакцины и иммунный статус конкретного человека.</a:t>
            </a:r>
          </a:p>
        </p:txBody>
      </p:sp>
      <p:pic>
        <p:nvPicPr>
          <p:cNvPr id="17410" name="Picture 2" descr="N:\Ковид\605396_3ae239cd3b-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8100" y="4725144"/>
            <a:ext cx="3456028" cy="194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N:\Ковид\blobid1611042566757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6014" y="4658539"/>
            <a:ext cx="3014017" cy="201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936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19672" y="0"/>
            <a:ext cx="7272808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b="1" i="1" dirty="0" smtClean="0">
                <a:solidFill>
                  <a:srgbClr val="C00000"/>
                </a:solidFill>
              </a:rPr>
              <a:t>Мифы о </a:t>
            </a:r>
            <a:r>
              <a:rPr lang="ru-RU" b="1" i="1" dirty="0">
                <a:solidFill>
                  <a:srgbClr val="C00000"/>
                </a:solidFill>
              </a:rPr>
              <a:t>вакцинации </a:t>
            </a:r>
            <a:r>
              <a:rPr lang="ru-RU" b="1" i="1" dirty="0" smtClean="0">
                <a:solidFill>
                  <a:srgbClr val="C00000"/>
                </a:solidFill>
              </a:rPr>
              <a:t/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(</a:t>
            </a:r>
            <a:r>
              <a:rPr lang="ru-RU" b="1" i="1" dirty="0">
                <a:solidFill>
                  <a:srgbClr val="C00000"/>
                </a:solidFill>
              </a:rPr>
              <a:t>или Чего мы боимся?)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835696" y="1556792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Почему </a:t>
            </a:r>
            <a:r>
              <a:rPr lang="ru-RU" sz="2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 быстро придумали вакцину?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2066399"/>
            <a:ext cx="69847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Ученые придумали и используют вакцину от гриппа на основе аденовируса почти 70 лет.</a:t>
            </a:r>
          </a:p>
          <a:p>
            <a:r>
              <a:rPr lang="ru-RU" dirty="0" smtClean="0"/>
              <a:t>Препараты </a:t>
            </a:r>
            <a:r>
              <a:rPr lang="ru-RU" dirty="0"/>
              <a:t>на основе аденовируса человека </a:t>
            </a:r>
            <a:r>
              <a:rPr lang="ru-RU" b="1" i="1" dirty="0"/>
              <a:t>массово</a:t>
            </a:r>
            <a:r>
              <a:rPr lang="ru-RU" dirty="0"/>
              <a:t> применяются уже более 50 лет. </a:t>
            </a:r>
            <a:endParaRPr lang="ru-RU" dirty="0" smtClean="0"/>
          </a:p>
          <a:p>
            <a:r>
              <a:rPr lang="ru-RU" dirty="0" smtClean="0"/>
              <a:t>А </a:t>
            </a:r>
            <a:r>
              <a:rPr lang="ru-RU" dirty="0"/>
              <a:t>в Китае препарат на этой основе для лечения раковых опухолей был успешно принят уже более 30 000 пациентами. </a:t>
            </a:r>
            <a:endParaRPr lang="ru-RU" dirty="0" smtClean="0"/>
          </a:p>
          <a:p>
            <a:r>
              <a:rPr lang="ru-RU" dirty="0" smtClean="0"/>
              <a:t>Вакцина </a:t>
            </a:r>
            <a:r>
              <a:rPr lang="ru-RU" dirty="0"/>
              <a:t>от лихорадки </a:t>
            </a:r>
            <a:r>
              <a:rPr lang="ru-RU" dirty="0" err="1"/>
              <a:t>Эбола</a:t>
            </a:r>
            <a:r>
              <a:rPr lang="ru-RU" dirty="0"/>
              <a:t> </a:t>
            </a:r>
            <a:r>
              <a:rPr lang="ru-RU" dirty="0" smtClean="0"/>
              <a:t>создана в 1980-х годах на </a:t>
            </a:r>
            <a:r>
              <a:rPr lang="ru-RU" dirty="0"/>
              <a:t>основе аденовируса </a:t>
            </a:r>
            <a:r>
              <a:rPr lang="ru-RU" dirty="0" smtClean="0"/>
              <a:t>человека</a:t>
            </a:r>
            <a:r>
              <a:rPr lang="ru-RU" dirty="0"/>
              <a:t>.</a:t>
            </a:r>
          </a:p>
        </p:txBody>
      </p:sp>
      <p:pic>
        <p:nvPicPr>
          <p:cNvPr id="17410" name="Picture 2" descr="N:\Ковид\605396_3ae239cd3b-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8100" y="4725144"/>
            <a:ext cx="3456028" cy="194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N:\Ковид\blobid1611042566757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6014" y="4658539"/>
            <a:ext cx="3014017" cy="201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443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19672" y="0"/>
            <a:ext cx="7272808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b="1" i="1" dirty="0">
                <a:solidFill>
                  <a:srgbClr val="C00000"/>
                </a:solidFill>
              </a:rPr>
              <a:t>Предлагают купить сертификат о </a:t>
            </a:r>
            <a:r>
              <a:rPr lang="ru-RU" b="1" i="1" dirty="0" smtClean="0">
                <a:solidFill>
                  <a:srgbClr val="C00000"/>
                </a:solidFill>
              </a:rPr>
              <a:t>вакцинации… 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3688" y="4604527"/>
            <a:ext cx="3096344" cy="2064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35696" y="1124744"/>
            <a:ext cx="69127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VK, Михаил Анонимов: </a:t>
            </a:r>
            <a:r>
              <a:rPr lang="ru-RU" dirty="0"/>
              <a:t>«Я прививаться не собираюсь: раз до сих пор не заболел, не думаю, что вирус настигнет меня сейчас. </a:t>
            </a:r>
            <a:r>
              <a:rPr lang="ru-RU" dirty="0" smtClean="0"/>
              <a:t>Думаю </a:t>
            </a:r>
            <a:r>
              <a:rPr lang="ru-RU" dirty="0"/>
              <a:t>сделать сертификат о вакцинации без прививки. </a:t>
            </a:r>
            <a:r>
              <a:rPr lang="ru-RU" dirty="0" smtClean="0"/>
              <a:t>Смогу </a:t>
            </a:r>
            <a:r>
              <a:rPr lang="ru-RU" dirty="0"/>
              <a:t>ли я использовать такой сертификат как настоящий? Пустят ли меня по нему на Кипр или в Грецию</a:t>
            </a:r>
            <a:r>
              <a:rPr lang="ru-RU" dirty="0" smtClean="0"/>
              <a:t>?»</a:t>
            </a:r>
            <a:endParaRPr lang="ru-RU" dirty="0"/>
          </a:p>
          <a:p>
            <a:r>
              <a:rPr lang="ru-RU" b="1" i="1" dirty="0"/>
              <a:t>Дмитрий Сергеев, майор полиции в отставке: </a:t>
            </a:r>
            <a:r>
              <a:rPr lang="ru-RU" dirty="0" smtClean="0"/>
              <a:t>«</a:t>
            </a:r>
            <a:r>
              <a:rPr lang="ru-RU" dirty="0"/>
              <a:t>И</a:t>
            </a:r>
            <a:r>
              <a:rPr lang="ru-RU" dirty="0" smtClean="0"/>
              <a:t>спользовать </a:t>
            </a:r>
            <a:r>
              <a:rPr lang="ru-RU" dirty="0"/>
              <a:t>такой сертификат вы можете как угодно. </a:t>
            </a:r>
            <a:r>
              <a:rPr lang="ru-RU" dirty="0" smtClean="0"/>
              <a:t>Кого-то </a:t>
            </a:r>
            <a:r>
              <a:rPr lang="ru-RU" dirty="0"/>
              <a:t>им даже получится обмануть. Но вот </a:t>
            </a:r>
            <a:r>
              <a:rPr lang="ru-RU" dirty="0" err="1"/>
              <a:t>коронавирус</a:t>
            </a:r>
            <a:r>
              <a:rPr lang="ru-RU" dirty="0"/>
              <a:t> поддельным сертификатом перехитрить точно нельзя: от инфекции он в отличие от реальной вакцинации защитить не может. При этом и продавцы, и покупатели поддельных сертификатов могут стать фигурантами уголовных дел и лишиться свободы.»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1000" y="4604527"/>
            <a:ext cx="1545256" cy="2064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80312" y="4604528"/>
            <a:ext cx="1460853" cy="205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N:\Ковид\koncepciya1_4_730h300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096" y="4604527"/>
            <a:ext cx="3093393" cy="127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70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19672" y="0"/>
            <a:ext cx="7272808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b="1" i="1" dirty="0" smtClean="0">
                <a:solidFill>
                  <a:srgbClr val="C00000"/>
                </a:solidFill>
              </a:rPr>
              <a:t>Коллективный </a:t>
            </a:r>
            <a:r>
              <a:rPr lang="ru-RU" b="1" i="1" dirty="0">
                <a:solidFill>
                  <a:srgbClr val="C00000"/>
                </a:solidFill>
              </a:rPr>
              <a:t>иммунитет – что это?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80566" y="1196752"/>
            <a:ext cx="7355929" cy="5224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070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19672" y="0"/>
            <a:ext cx="7272808" cy="1143000"/>
          </a:xfrm>
        </p:spPr>
        <p:txBody>
          <a:bodyPr>
            <a:normAutofit/>
          </a:bodyPr>
          <a:lstStyle/>
          <a:p>
            <a:pPr algn="r"/>
            <a:r>
              <a:rPr lang="ru-RU" b="1" i="1" dirty="0">
                <a:solidFill>
                  <a:srgbClr val="C00000"/>
                </a:solidFill>
              </a:rPr>
              <a:t>Штаммы вируса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851920" y="965627"/>
            <a:ext cx="527144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Мутация представляет собой молекулярно-биологический процесс, когда в процессе вирусной репликации </a:t>
            </a:r>
            <a:r>
              <a:rPr lang="ru-RU" dirty="0" smtClean="0"/>
              <a:t>происходят </a:t>
            </a:r>
            <a:r>
              <a:rPr lang="ru-RU" dirty="0"/>
              <a:t>«сбивки» на этапах транскрипции и </a:t>
            </a:r>
            <a:r>
              <a:rPr lang="ru-RU" dirty="0" smtClean="0"/>
              <a:t>трансляции генетического </a:t>
            </a:r>
            <a:r>
              <a:rPr lang="ru-RU" dirty="0"/>
              <a:t>кода с РНК вируса на ДНК клетки хозяина. Такие ошибки в ДНК приводят к формированию измененных генов, кодирующих белки вируса, вследствие чего появляются </a:t>
            </a:r>
            <a:r>
              <a:rPr lang="ru-RU" dirty="0" smtClean="0"/>
              <a:t>новые штаммы вируса с </a:t>
            </a:r>
            <a:r>
              <a:rPr lang="ru-RU" dirty="0"/>
              <a:t>измененными свойствами собственных белков.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4636" y="1109643"/>
            <a:ext cx="3567629" cy="2247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 descr="N:\Ковид\2702zd4402d5c.pn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86024" y="4309360"/>
            <a:ext cx="900113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7" name="Picture 7" descr="N:\Ковид\1614563276_3-p-kartinka-cheloveka-na-belom-fone-4.jpg"/>
          <p:cNvPicPr>
            <a:picLocks noChangeAspect="1" noChangeArrowheads="1"/>
          </p:cNvPicPr>
          <p:nvPr/>
        </p:nvPicPr>
        <p:blipFill rotWithShape="1"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14837" y="4317724"/>
            <a:ext cx="900113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8" name="Picture 8" descr="N:\Ковид\5acbce5ca7686bda705623ef070ab94d.jpg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63273" y="4309360"/>
            <a:ext cx="1625521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9" name="Picture 9" descr="N:\Ковид\depositphotos_243552538-stock-illustration-virus-mutation-to-superbug-vector.jpg"/>
          <p:cNvPicPr>
            <a:picLocks noChangeAspect="1" noChangeArrowheads="1"/>
          </p:cNvPicPr>
          <p:nvPr/>
        </p:nvPicPr>
        <p:blipFill rotWithShape="1"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43061" y="3510112"/>
            <a:ext cx="771526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>
            <a:stCxn id="20489" idx="3"/>
            <a:endCxn id="20483" idx="0"/>
          </p:cNvCxnSpPr>
          <p:nvPr/>
        </p:nvCxnSpPr>
        <p:spPr>
          <a:xfrm>
            <a:off x="2414587" y="4138762"/>
            <a:ext cx="521494" cy="17059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Выгнутая вверх стрелка 6"/>
          <p:cNvSpPr/>
          <p:nvPr/>
        </p:nvSpPr>
        <p:spPr>
          <a:xfrm>
            <a:off x="2936081" y="3959800"/>
            <a:ext cx="1928812" cy="357924"/>
          </a:xfrm>
          <a:prstGeom prst="curvedDownArrow">
            <a:avLst>
              <a:gd name="adj1" fmla="val 25000"/>
              <a:gd name="adj2" fmla="val 94895"/>
              <a:gd name="adj3" fmla="val 40967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Выгнутая вверх стрелка 22"/>
          <p:cNvSpPr/>
          <p:nvPr/>
        </p:nvSpPr>
        <p:spPr>
          <a:xfrm>
            <a:off x="4864893" y="4000638"/>
            <a:ext cx="1928812" cy="357924"/>
          </a:xfrm>
          <a:prstGeom prst="curvedDownArrow">
            <a:avLst>
              <a:gd name="adj1" fmla="val 25000"/>
              <a:gd name="adj2" fmla="val 94895"/>
              <a:gd name="adj3" fmla="val 40967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Выгнутая вверх стрелка 23"/>
          <p:cNvSpPr/>
          <p:nvPr/>
        </p:nvSpPr>
        <p:spPr>
          <a:xfrm>
            <a:off x="6793705" y="3951436"/>
            <a:ext cx="1928812" cy="357924"/>
          </a:xfrm>
          <a:prstGeom prst="curvedDownArrow">
            <a:avLst>
              <a:gd name="adj1" fmla="val 25000"/>
              <a:gd name="adj2" fmla="val 94895"/>
              <a:gd name="adj3" fmla="val 40967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3" name="Picture 9" descr="N:\Ковид\depositphotos_243552538-stock-illustration-virus-mutation-to-superbug-vector.jpg"/>
          <p:cNvPicPr>
            <a:picLocks noChangeAspect="1" noChangeArrowheads="1"/>
          </p:cNvPicPr>
          <p:nvPr/>
        </p:nvPicPr>
        <p:blipFill rotWithShape="1"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48743" y="3595411"/>
            <a:ext cx="889847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N:\Ковид\depositphotos_243552538-stock-illustration-virus-mutation-to-superbug-vector.jpg"/>
          <p:cNvPicPr>
            <a:picLocks noChangeAspect="1" noChangeArrowheads="1"/>
          </p:cNvPicPr>
          <p:nvPr/>
        </p:nvPicPr>
        <p:blipFill rotWithShape="1"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66499" y="3729912"/>
            <a:ext cx="1197849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6277108" y="3561797"/>
            <a:ext cx="1197849" cy="1656062"/>
            <a:chOff x="7325252" y="3331150"/>
            <a:chExt cx="1197849" cy="1656062"/>
          </a:xfrm>
        </p:grpSpPr>
        <p:pic>
          <p:nvPicPr>
            <p:cNvPr id="21" name="Picture 9" descr="N:\Ковид\depositphotos_243552538-stock-illustration-virus-mutation-to-superbug-vector.jpg"/>
            <p:cNvPicPr>
              <a:picLocks noChangeAspect="1" noChangeArrowheads="1"/>
            </p:cNvPicPr>
            <p:nvPr/>
          </p:nvPicPr>
          <p:blipFill rotWithShape="1">
            <a:blip r:embed="rId8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flipV="1">
              <a:off x="7325252" y="3331150"/>
              <a:ext cx="1197849" cy="125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9" descr="N:\Ковид\depositphotos_243552538-stock-illustration-virus-mutation-to-superbug-vector.jpg"/>
            <p:cNvPicPr>
              <a:picLocks noChangeAspect="1" noChangeArrowheads="1"/>
            </p:cNvPicPr>
            <p:nvPr/>
          </p:nvPicPr>
          <p:blipFill rotWithShape="1">
            <a:blip r:embed="rId8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325252" y="3729912"/>
              <a:ext cx="1197849" cy="125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61631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2246 L 0.02587 -0.02592 C 0.03143 -0.03657 0.03959 -0.04213 0.0481 -0.04213 C 0.05782 -0.04213 0.06546 -0.03657 0.07101 -0.02592 L 0.09705 0.02246 " pathEditMode="relative" rAng="0" ptsTypes="FffFF">
                                      <p:cBhvr>
                                        <p:cTn id="6" dur="30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44" y="-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500"/>
                            </p:stCondLst>
                            <p:childTnLst>
                              <p:par>
                                <p:cTn id="16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07407E-6 L 0.05469 -0.04676 C 0.06632 -0.05741 0.0835 -0.06297 0.10139 -0.06297 C 0.12187 -0.06297 0.13819 -0.05741 0.14965 -0.04676 L 0.20469 4.07407E-6 " pathEditMode="relative" rAng="0" ptsTypes="FffFF">
                                      <p:cBhvr>
                                        <p:cTn id="17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26" y="-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5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2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500"/>
                            </p:stCondLst>
                            <p:childTnLst>
                              <p:par>
                                <p:cTn id="27" presetID="37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61111E-6 -2.59259E-6 L 0.05886 -0.05463 C 0.07118 -0.0669 0.08976 -0.07338 0.10903 -0.07338 C 0.13091 -0.07338 0.14861 -0.0669 0.16094 -0.05463 L 0.21997 -2.59259E-6 " pathEditMode="relative" rAng="0" ptsTypes="FffFF">
                                      <p:cBhvr>
                                        <p:cTn id="28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90" y="-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75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9250"/>
                            </p:stCondLst>
                            <p:childTnLst>
                              <p:par>
                                <p:cTn id="38" presetID="37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33333E-6 4.07407E-6 L 0.11389 -0.05024 C 0.13785 -0.06135 0.17361 -0.06737 0.21077 -0.06737 C 0.2533 -0.06737 0.28716 -0.06135 0.31111 -0.05024 L 0.42518 4.07407E-6 " pathEditMode="relative" rAng="0" ptsTypes="FffFF">
                                      <p:cBhvr>
                                        <p:cTn id="3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50" y="-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19672" y="0"/>
            <a:ext cx="7272808" cy="1143000"/>
          </a:xfrm>
        </p:spPr>
        <p:txBody>
          <a:bodyPr>
            <a:normAutofit/>
          </a:bodyPr>
          <a:lstStyle/>
          <a:p>
            <a:pPr algn="r"/>
            <a:r>
              <a:rPr lang="ru-RU" b="1" i="1" dirty="0">
                <a:solidFill>
                  <a:srgbClr val="C00000"/>
                </a:solidFill>
              </a:rPr>
              <a:t>Удар по экономике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7948" y="2824658"/>
            <a:ext cx="3096344" cy="2063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17948" y="1070332"/>
            <a:ext cx="30700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Объявление </a:t>
            </a:r>
            <a:r>
              <a:rPr lang="ru-RU" dirty="0" err="1" smtClean="0"/>
              <a:t>локдауна</a:t>
            </a:r>
            <a:r>
              <a:rPr lang="ru-RU" dirty="0" smtClean="0"/>
              <a:t>: не работают предприятия – нет денег работникам, нет денег на налоги – нет денег у государства на социальные программы…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910286" y="3068960"/>
            <a:ext cx="405420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Лечение одного больного с коронавирусом в больнице обходится порядка 200 тысяч рублей, а считая косвенный ущерб от одного случая, сумма, наверное, ближе к полумиллиону рублей…</a:t>
            </a: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8" y="1246710"/>
            <a:ext cx="2827225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7387" y="4888081"/>
            <a:ext cx="2700000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17948" y="5210753"/>
            <a:ext cx="36461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/>
              <a:t>Один день </a:t>
            </a:r>
            <a:r>
              <a:rPr lang="ru-RU" dirty="0" err="1" smtClean="0"/>
              <a:t>постковидной</a:t>
            </a:r>
            <a:r>
              <a:rPr lang="ru-RU" dirty="0" smtClean="0"/>
              <a:t> реабилитации в санатории, профилактории, </a:t>
            </a:r>
            <a:br>
              <a:rPr lang="ru-RU" dirty="0" smtClean="0"/>
            </a:br>
            <a:r>
              <a:rPr lang="ru-RU" dirty="0" smtClean="0"/>
              <a:t>центре реабилитации </a:t>
            </a:r>
            <a:br>
              <a:rPr lang="ru-RU" dirty="0" smtClean="0"/>
            </a:br>
            <a:r>
              <a:rPr lang="ru-RU" dirty="0" smtClean="0"/>
              <a:t>стоит </a:t>
            </a:r>
            <a:r>
              <a:rPr lang="ru-RU" dirty="0"/>
              <a:t>от 3500 до 5500 рублей…</a:t>
            </a:r>
          </a:p>
        </p:txBody>
      </p:sp>
    </p:spTree>
    <p:extLst>
      <p:ext uri="{BB962C8B-B14F-4D97-AF65-F5344CB8AC3E}">
        <p14:creationId xmlns:p14="http://schemas.microsoft.com/office/powerpoint/2010/main" val="426163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19672" y="0"/>
            <a:ext cx="7272808" cy="1143000"/>
          </a:xfrm>
        </p:spPr>
        <p:txBody>
          <a:bodyPr>
            <a:normAutofit/>
          </a:bodyPr>
          <a:lstStyle/>
          <a:p>
            <a:pPr algn="r"/>
            <a:r>
              <a:rPr lang="ru-RU" b="1" i="1" dirty="0" smtClean="0">
                <a:solidFill>
                  <a:srgbClr val="C00000"/>
                </a:solidFill>
              </a:rPr>
              <a:t>Поговорим </a:t>
            </a:r>
            <a:r>
              <a:rPr lang="ru-RU" b="1" i="1" dirty="0">
                <a:solidFill>
                  <a:srgbClr val="C00000"/>
                </a:solidFill>
              </a:rPr>
              <a:t>о </a:t>
            </a:r>
            <a:r>
              <a:rPr lang="ru-RU" b="1" i="1" dirty="0" smtClean="0">
                <a:solidFill>
                  <a:srgbClr val="C00000"/>
                </a:solidFill>
              </a:rPr>
              <a:t>медиках…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942084"/>
            <a:ext cx="2700000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50541" y="2708920"/>
            <a:ext cx="7200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От </a:t>
            </a:r>
            <a:r>
              <a:rPr lang="ru-RU" sz="2800" b="1" dirty="0">
                <a:solidFill>
                  <a:srgbClr val="C00000"/>
                </a:solidFill>
              </a:rPr>
              <a:t>коронавируса в мире умерли </a:t>
            </a:r>
            <a:r>
              <a:rPr lang="ru-RU" sz="2800" b="1" dirty="0" smtClean="0">
                <a:solidFill>
                  <a:srgbClr val="C00000"/>
                </a:solidFill>
              </a:rPr>
              <a:t/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не </a:t>
            </a:r>
            <a:r>
              <a:rPr lang="ru-RU" sz="2800" b="1" dirty="0">
                <a:solidFill>
                  <a:srgbClr val="C00000"/>
                </a:solidFill>
              </a:rPr>
              <a:t>менее 80 000 медицинских работников</a:t>
            </a:r>
          </a:p>
        </p:txBody>
      </p:sp>
      <p:pic>
        <p:nvPicPr>
          <p:cNvPr id="22532" name="Picture 4" descr="https://masheka.com/uploads/posts/2020-11/1605350684_1596700611_orig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57578" y="908720"/>
            <a:ext cx="2586826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4205850"/>
            <a:ext cx="3624332" cy="241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688" y="3657583"/>
            <a:ext cx="2950000" cy="165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37624" y="5033114"/>
            <a:ext cx="2501508" cy="1667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6" name="Picture 8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9132" y="930129"/>
            <a:ext cx="1800000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163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19672" y="0"/>
            <a:ext cx="7272808" cy="1143000"/>
          </a:xfrm>
        </p:spPr>
        <p:txBody>
          <a:bodyPr>
            <a:normAutofit/>
          </a:bodyPr>
          <a:lstStyle/>
          <a:p>
            <a:pPr algn="r"/>
            <a:r>
              <a:rPr lang="ru-RU" b="1" i="1" dirty="0" smtClean="0">
                <a:solidFill>
                  <a:srgbClr val="C00000"/>
                </a:solidFill>
              </a:rPr>
              <a:t>ИДЁТ </a:t>
            </a:r>
            <a:r>
              <a:rPr lang="ru-RU" b="1" i="1" dirty="0">
                <a:solidFill>
                  <a:srgbClr val="C00000"/>
                </a:solidFill>
              </a:rPr>
              <a:t>ВОЙНА!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795390" y="4083154"/>
            <a:ext cx="27900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НЕ ЕШЬ НА УЛИЦЕ!!!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15780" y="1799594"/>
            <a:ext cx="228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НОСИ МАСКУ! </a:t>
            </a:r>
            <a:endParaRPr lang="ru-RU" sz="2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51855" y="3644979"/>
            <a:ext cx="150958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МОЙ РУКИ!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33902" y="6021288"/>
            <a:ext cx="30466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ДЕЗИНФИЦИРУЙ ПРОДУКТЫ И ТОВАРЫ ИЗ МАГАЗИНА!</a:t>
            </a: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15780" y="188840"/>
            <a:ext cx="2381412" cy="1627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52961" y="2609250"/>
            <a:ext cx="2219178" cy="1473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913" y="2345340"/>
            <a:ext cx="2254522" cy="1268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139" y="4444894"/>
            <a:ext cx="2585899" cy="1576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018104" y="6021288"/>
            <a:ext cx="30466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ПОСЕЩАЙ МНОГОЛЮДНЫЕ МЕСТА!</a:t>
            </a:r>
            <a:endParaRPr lang="ru-RU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6939" y="4277436"/>
            <a:ext cx="2614470" cy="1743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6585446" y="2579315"/>
            <a:ext cx="25974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СДЕЛАЙ ПРИВИВКУ! 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pic>
        <p:nvPicPr>
          <p:cNvPr id="28679" name="Picture 7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02795" y="894816"/>
            <a:ext cx="3355243" cy="1677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80" name="Picture 8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43616" y="4725144"/>
            <a:ext cx="2370734" cy="1579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478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19672" y="6524913"/>
            <a:ext cx="397081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000" dirty="0"/>
              <a:t>Fink G et all. MedRxiv. 2020. DOI: 10.1101/2020.06.29.20142505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16632"/>
            <a:ext cx="7219528" cy="2304256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Взаимосвязь между сезонной вакцинацией против 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гриппа </a:t>
            </a: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и COVID-19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ru-RU" sz="2800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Предварительные </a:t>
            </a:r>
            <a:r>
              <a:rPr lang="ru-RU" sz="2800" b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результаты взаимосвязи между раннее проведенной вакцинацией  против сезонного гриппа (2019-2020)  и </a:t>
            </a:r>
            <a:r>
              <a:rPr lang="en-US" sz="2800" b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COVID-19</a:t>
            </a:r>
            <a:r>
              <a:rPr lang="ru-RU" sz="2800" b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2348880"/>
            <a:ext cx="7596336" cy="4299144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Результаты исследования</a:t>
            </a:r>
            <a:r>
              <a:rPr lang="en-US" dirty="0" smtClean="0"/>
              <a:t> (</a:t>
            </a:r>
            <a:r>
              <a:rPr lang="ru-RU" dirty="0" smtClean="0"/>
              <a:t>более   92 000 пациентов): пациенты, </a:t>
            </a:r>
            <a:r>
              <a:rPr lang="ru-RU" sz="3100" b="1" i="1" dirty="0" err="1" smtClean="0">
                <a:solidFill>
                  <a:srgbClr val="002060"/>
                </a:solidFill>
              </a:rPr>
              <a:t>провакцинированые</a:t>
            </a:r>
            <a:r>
              <a:rPr lang="ru-RU" sz="3100" b="1" i="1" dirty="0" smtClean="0">
                <a:solidFill>
                  <a:srgbClr val="002060"/>
                </a:solidFill>
              </a:rPr>
              <a:t> от гриппа, нуждались на 20% реже в респираторной поддержке и на 8% реже - в интенсивной терапии</a:t>
            </a:r>
            <a:r>
              <a:rPr lang="ru-RU" sz="3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r>
              <a:rPr lang="ru-RU" dirty="0" smtClean="0"/>
              <a:t>У тех, кто </a:t>
            </a:r>
            <a:r>
              <a:rPr lang="ru-RU" b="1" i="1" dirty="0" smtClean="0">
                <a:solidFill>
                  <a:srgbClr val="002060"/>
                </a:solidFill>
              </a:rPr>
              <a:t>был вакцинирован до появления симптомов </a:t>
            </a:r>
            <a:r>
              <a:rPr lang="ru-RU" dirty="0" smtClean="0"/>
              <a:t>COVID-19,</a:t>
            </a:r>
            <a:r>
              <a:rPr lang="ru-RU" b="1" dirty="0" smtClean="0"/>
              <a:t> </a:t>
            </a:r>
            <a:r>
              <a:rPr lang="ru-RU" sz="3100" b="1" i="1" dirty="0" smtClean="0">
                <a:solidFill>
                  <a:srgbClr val="002060"/>
                </a:solidFill>
              </a:rPr>
              <a:t>вероятность летального исхода снижалась на 17- 20%.  </a:t>
            </a:r>
          </a:p>
          <a:p>
            <a:r>
              <a:rPr lang="ru-RU" dirty="0" smtClean="0"/>
              <a:t>Ряд экспертов считают, что </a:t>
            </a:r>
            <a:r>
              <a:rPr lang="ru-RU" b="1" dirty="0" smtClean="0"/>
              <a:t>полученный иммунитет против инфекции гриппа</a:t>
            </a:r>
            <a:r>
              <a:rPr lang="ru-RU" dirty="0" smtClean="0"/>
              <a:t>,</a:t>
            </a:r>
            <a:r>
              <a:rPr lang="ru-RU" b="1" dirty="0" smtClean="0"/>
              <a:t> </a:t>
            </a:r>
            <a:r>
              <a:rPr lang="ru-RU" dirty="0" smtClean="0"/>
              <a:t>по крайней мере частично, </a:t>
            </a:r>
            <a:r>
              <a:rPr lang="ru-RU" b="1" dirty="0" smtClean="0"/>
              <a:t>будет способствовать развитию неспецифического иммунитета против SARS-CoV-2 </a:t>
            </a:r>
            <a:r>
              <a:rPr lang="ru-RU" dirty="0" smtClean="0"/>
              <a:t>особенно при применении </a:t>
            </a:r>
            <a:r>
              <a:rPr lang="ru-RU" dirty="0" err="1" smtClean="0"/>
              <a:t>адъювантных</a:t>
            </a:r>
            <a:r>
              <a:rPr lang="ru-RU" dirty="0" smtClean="0"/>
              <a:t> вакцин. Это подтверждается сходством иммунного ответа в отношении обоих вирусов.</a:t>
            </a:r>
            <a:r>
              <a:rPr lang="ru-RU" b="1" dirty="0" smtClean="0"/>
              <a:t> </a:t>
            </a:r>
          </a:p>
          <a:p>
            <a:endParaRPr lang="ru-RU" sz="1100" i="1" dirty="0" smtClean="0"/>
          </a:p>
          <a:p>
            <a:endParaRPr lang="en-US" sz="1100" i="1" dirty="0" smtClean="0"/>
          </a:p>
          <a:p>
            <a:pPr marL="0" indent="0">
              <a:buNone/>
            </a:pPr>
            <a:r>
              <a:rPr lang="en-US" sz="1100" i="1" dirty="0" smtClean="0"/>
              <a:t>          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829" y="6330524"/>
            <a:ext cx="1316831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5510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19672" y="0"/>
            <a:ext cx="7272808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b="1" i="1" dirty="0" smtClean="0">
                <a:solidFill>
                  <a:srgbClr val="C00000"/>
                </a:solidFill>
              </a:rPr>
              <a:t>Ну и что? 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Всё равно все переболеем…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906079"/>
            <a:ext cx="864096" cy="664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840073">
            <a:off x="922508" y="202079"/>
            <a:ext cx="1169196" cy="160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21508" y="1259748"/>
            <a:ext cx="52188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ВОЗ: </a:t>
            </a:r>
            <a:r>
              <a:rPr lang="ru-RU" b="1" dirty="0"/>
              <a:t>каждый десятый выздоровевший сообщает о сохранившихся симптомах коронавируса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53111" y="1979879"/>
            <a:ext cx="48782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Американский обзор рассматривает более 50 различных видов осложнений после </a:t>
            </a:r>
            <a:r>
              <a:rPr lang="ru-RU" dirty="0" smtClean="0">
                <a:solidFill>
                  <a:srgbClr val="7030A0"/>
                </a:solidFill>
              </a:rPr>
              <a:t>COVID-19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81421" y="3940468"/>
            <a:ext cx="421471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Памятка Минздрава: </a:t>
            </a:r>
          </a:p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у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20-30% переболевших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могут возникать тромбозы; одышка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остаётся у 31,7%,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кашель 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- у 13,5%, жалобы на боль в груди и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тахикардия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- 12,7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%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19483" y="6095037"/>
            <a:ext cx="33890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Только у 30% </a:t>
            </a:r>
            <a:r>
              <a:rPr lang="ru-RU" dirty="0" smtClean="0">
                <a:solidFill>
                  <a:srgbClr val="7030A0"/>
                </a:solidFill>
              </a:rPr>
              <a:t>переболевших восстанавливается </a:t>
            </a:r>
            <a:r>
              <a:rPr lang="ru-RU" dirty="0">
                <a:solidFill>
                  <a:srgbClr val="7030A0"/>
                </a:solidFill>
              </a:rPr>
              <a:t>психика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2780928"/>
            <a:ext cx="925592" cy="789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841" y="3940468"/>
            <a:ext cx="921767" cy="69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002" y="5150764"/>
            <a:ext cx="936104" cy="667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796136" y="2664886"/>
            <a:ext cx="334662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Остаются у переболевших: усталость </a:t>
            </a:r>
            <a:r>
              <a:rPr lang="ru-RU" dirty="0"/>
              <a:t>и утомляемость, </a:t>
            </a:r>
            <a:r>
              <a:rPr lang="ru-RU" dirty="0" smtClean="0"/>
              <a:t>головная </a:t>
            </a:r>
            <a:r>
              <a:rPr lang="ru-RU" dirty="0"/>
              <a:t>боль, </a:t>
            </a:r>
            <a:r>
              <a:rPr lang="ru-RU" dirty="0" smtClean="0"/>
              <a:t>бессонница, </a:t>
            </a:r>
            <a:r>
              <a:rPr lang="ru-RU" dirty="0"/>
              <a:t>боли в мышцах и суставах,  </a:t>
            </a:r>
            <a:r>
              <a:rPr lang="ru-RU" dirty="0" smtClean="0"/>
              <a:t>одышка, </a:t>
            </a:r>
            <a:r>
              <a:rPr lang="ru-RU" dirty="0"/>
              <a:t>кашель, </a:t>
            </a:r>
            <a:r>
              <a:rPr lang="ru-RU" dirty="0" smtClean="0"/>
              <a:t> </a:t>
            </a:r>
            <a:r>
              <a:rPr lang="ru-RU" dirty="0"/>
              <a:t>диарея, </a:t>
            </a:r>
            <a:r>
              <a:rPr lang="ru-RU" dirty="0" smtClean="0"/>
              <a:t>головокружение, анемия</a:t>
            </a:r>
            <a:r>
              <a:rPr lang="ru-RU" dirty="0"/>
              <a:t>, воспалительные заболевания кишечника, </a:t>
            </a:r>
            <a:r>
              <a:rPr lang="ru-RU" dirty="0" smtClean="0"/>
              <a:t>миокардиты, </a:t>
            </a:r>
            <a:r>
              <a:rPr lang="ru-RU" dirty="0"/>
              <a:t>снижение </a:t>
            </a:r>
            <a:r>
              <a:rPr lang="ru-RU" dirty="0" smtClean="0"/>
              <a:t>познавательных функций, </a:t>
            </a:r>
            <a:r>
              <a:rPr lang="ru-RU" dirty="0"/>
              <a:t>«туман в голове</a:t>
            </a:r>
            <a:r>
              <a:rPr lang="ru-RU" dirty="0" smtClean="0"/>
              <a:t>», постепенное </a:t>
            </a:r>
            <a:r>
              <a:rPr lang="ru-RU" dirty="0"/>
              <a:t>снижение остроты зрения и </a:t>
            </a:r>
            <a:r>
              <a:rPr lang="ru-RU" dirty="0" smtClean="0"/>
              <a:t>слуха…</a:t>
            </a:r>
            <a:endParaRPr lang="ru-RU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91072" y="1989222"/>
            <a:ext cx="1520070" cy="1583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31160" y="2996952"/>
            <a:ext cx="1834563" cy="122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6539" y="5484615"/>
            <a:ext cx="1960579" cy="1110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31160" y="5531584"/>
            <a:ext cx="1664103" cy="1064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077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91680" y="6577209"/>
            <a:ext cx="345638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Root‐Bernstein R. 2020 DOI: 10.1002/bies.202000076</a:t>
            </a:r>
            <a:endParaRPr lang="ru-RU" sz="1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7320" y="332656"/>
            <a:ext cx="7221488" cy="1271603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ru-RU" sz="2500" b="1" dirty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Взаимосвязь между вакцинацией против пневмококка и COVID-19 </a:t>
            </a:r>
            <a:r>
              <a:rPr lang="ru-RU" sz="2500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2500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r>
              <a:rPr lang="ru-RU" sz="2500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Гипотеза </a:t>
            </a:r>
            <a:r>
              <a:rPr lang="ru-RU" sz="2500" b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о возможном влиянии проведенной ранее вакцинации против пневмококка на заболеваемость и смертность от COVID-19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673423"/>
            <a:ext cx="7416824" cy="518457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i="1" dirty="0"/>
              <a:t>   </a:t>
            </a:r>
            <a:r>
              <a:rPr lang="ru-RU" sz="1700" b="1" i="1" dirty="0">
                <a:solidFill>
                  <a:srgbClr val="FF0000"/>
                </a:solidFill>
              </a:rPr>
              <a:t>согласно выдвинутой гипотезе зависимость между охватом вакцинации населения против пневмококковой инфекции и долей тяжелых случаев и смертности от COVID-19 должна быть обратно пропорциональной – чем выше охват, тем ниже доля тяжелых случаев и смертей</a:t>
            </a:r>
            <a:r>
              <a:rPr lang="ru-RU" sz="1700" b="1" dirty="0">
                <a:solidFill>
                  <a:srgbClr val="FF0000"/>
                </a:solidFill>
              </a:rPr>
              <a:t>.</a:t>
            </a:r>
            <a:endParaRPr lang="en-US" sz="1700" b="1" dirty="0">
              <a:solidFill>
                <a:srgbClr val="FF0000"/>
              </a:solidFill>
            </a:endParaRPr>
          </a:p>
          <a:p>
            <a:endParaRPr lang="ru-RU" sz="1100" i="1" dirty="0"/>
          </a:p>
          <a:p>
            <a:pPr algn="just"/>
            <a:r>
              <a:rPr lang="ru-RU" sz="3100" dirty="0"/>
              <a:t>В странах Европейского Союза, Великобритании и США вакцинация против </a:t>
            </a:r>
            <a:r>
              <a:rPr lang="ru-RU" sz="3100" dirty="0" smtClean="0"/>
              <a:t>пневмококка:  дети в </a:t>
            </a:r>
            <a:r>
              <a:rPr lang="ru-RU" sz="3100" dirty="0"/>
              <a:t>возрасте 2-3 </a:t>
            </a:r>
            <a:r>
              <a:rPr lang="ru-RU" sz="3100" dirty="0" smtClean="0"/>
              <a:t>месяцев, люди </a:t>
            </a:r>
            <a:r>
              <a:rPr lang="ru-RU" sz="3100" dirty="0"/>
              <a:t>старше 65 лет, </a:t>
            </a:r>
            <a:r>
              <a:rPr lang="ru-RU" sz="3100" dirty="0" smtClean="0"/>
              <a:t>взрослые, находящиеся </a:t>
            </a:r>
            <a:r>
              <a:rPr lang="ru-RU" sz="3100" dirty="0"/>
              <a:t>в группе риска. </a:t>
            </a:r>
          </a:p>
          <a:p>
            <a:pPr algn="just"/>
            <a:r>
              <a:rPr lang="ru-RU" sz="3100" dirty="0" err="1" smtClean="0"/>
              <a:t>Root-Bernstein</a:t>
            </a:r>
            <a:r>
              <a:rPr lang="ru-RU" sz="3100" dirty="0" smtClean="0"/>
              <a:t> (по данным заболеваемости </a:t>
            </a:r>
            <a:r>
              <a:rPr lang="ru-RU" sz="3100" dirty="0"/>
              <a:t>и смертности от COVID-19 за март-апрель 2020 </a:t>
            </a:r>
            <a:r>
              <a:rPr lang="ru-RU" sz="3100" dirty="0" smtClean="0"/>
              <a:t>года): более</a:t>
            </a:r>
            <a:r>
              <a:rPr lang="ru-RU" b="1" dirty="0" smtClean="0"/>
              <a:t> </a:t>
            </a:r>
            <a:r>
              <a:rPr lang="ru-RU" dirty="0">
                <a:solidFill>
                  <a:srgbClr val="C00000"/>
                </a:solidFill>
              </a:rPr>
              <a:t>высокие показатели вакцинации от пневмококковой инфекции среди младенцев и людей старшего возраста (&gt;65 лет) значимо и устойчиво коррелируют со снижением заболеваемости COVID-19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100" dirty="0"/>
              <a:t>(коэффициент корреляции R2 = 0,732) </a:t>
            </a:r>
            <a:r>
              <a:rPr lang="ru-RU" sz="3100" dirty="0">
                <a:solidFill>
                  <a:srgbClr val="C00000"/>
                </a:solidFill>
              </a:rPr>
              <a:t>и смертности </a:t>
            </a:r>
            <a:r>
              <a:rPr lang="ru-RU" sz="3100" dirty="0"/>
              <a:t>(коэффициент корреляции R2 = 0,558) на миллион населения. </a:t>
            </a:r>
            <a:endParaRPr lang="ru-RU" sz="3100" dirty="0" smtClean="0"/>
          </a:p>
          <a:p>
            <a:pPr algn="just"/>
            <a:r>
              <a:rPr lang="ru-RU" sz="3100" dirty="0"/>
              <a:t>Пневмококковая вакцина показала свою эффективность по предотвращению возникновения респираторных суперинфекций c участием S. </a:t>
            </a:r>
            <a:r>
              <a:rPr lang="ru-RU" sz="3100" dirty="0" err="1"/>
              <a:t>pneumoniae</a:t>
            </a:r>
            <a:r>
              <a:rPr lang="ru-RU" sz="3100" dirty="0"/>
              <a:t> у больных </a:t>
            </a:r>
            <a:r>
              <a:rPr lang="ru-RU" sz="3100" dirty="0" err="1"/>
              <a:t>коронавирусом</a:t>
            </a:r>
            <a:r>
              <a:rPr lang="ru-RU" sz="3100" dirty="0"/>
              <a:t>. </a:t>
            </a:r>
          </a:p>
          <a:p>
            <a:pPr algn="just"/>
            <a:r>
              <a:rPr lang="ru-RU" sz="3100" dirty="0">
                <a:solidFill>
                  <a:srgbClr val="FF0000"/>
                </a:solidFill>
              </a:rPr>
              <a:t>При своевременной вакцинации против пневмококка удалось бы избежать примерно 10% всех смертей от COVID-19 </a:t>
            </a:r>
            <a:r>
              <a:rPr lang="ru-RU" sz="3100" dirty="0"/>
              <a:t>за счет предотвращения появления пневмококковой суперинфекции</a:t>
            </a:r>
            <a:r>
              <a:rPr lang="ru-RU" sz="3100" dirty="0" smtClean="0"/>
              <a:t>.</a:t>
            </a:r>
            <a:endParaRPr lang="ru-RU" sz="31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829" y="6330524"/>
            <a:ext cx="1316831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87113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 txBox="1">
            <a:spLocks/>
          </p:cNvSpPr>
          <p:nvPr/>
        </p:nvSpPr>
        <p:spPr>
          <a:xfrm>
            <a:off x="1766089" y="0"/>
            <a:ext cx="7272808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90000"/>
              </a:lnSpc>
            </a:pPr>
            <a:r>
              <a:rPr lang="ru-RU" b="1" i="1" dirty="0" smtClean="0">
                <a:solidFill>
                  <a:srgbClr val="C00000"/>
                </a:solidFill>
              </a:rPr>
              <a:t>СТОП </a:t>
            </a:r>
            <a:r>
              <a:rPr lang="ru-RU" b="1" i="1" dirty="0" err="1" smtClean="0">
                <a:solidFill>
                  <a:srgbClr val="C00000"/>
                </a:solidFill>
              </a:rPr>
              <a:t>коронавирус</a:t>
            </a:r>
            <a:r>
              <a:rPr lang="ru-RU" b="1" i="1" dirty="0" smtClean="0">
                <a:solidFill>
                  <a:srgbClr val="C00000"/>
                </a:solidFill>
              </a:rPr>
              <a:t>!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4860032" y="3003973"/>
            <a:ext cx="4055401" cy="1183064"/>
            <a:chOff x="4299245" y="3248112"/>
            <a:chExt cx="3120236" cy="646331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4813918" y="3248112"/>
              <a:ext cx="2547492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Справимся?</a:t>
              </a:r>
            </a:p>
          </p:txBody>
        </p:sp>
        <p:pic>
          <p:nvPicPr>
            <p:cNvPr id="3074" name="Picture 2" descr="E:\Мама\Презентации Артемовой Евченко Смирновой и др\2021 прививки которые спасли мир\tmm1000x1000_eh145tjicn1awc45l93sm1hoz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9245" y="3307140"/>
              <a:ext cx="488268" cy="4882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5" name="Picture 3" descr="E:\Мама\Презентации Артемовой Евченко Смирновой и др\2021 прививки которые спасли мир\die-perfekte-bewerbung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1569" y="3248112"/>
              <a:ext cx="677912" cy="606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02736" y="3167697"/>
            <a:ext cx="1660228" cy="1026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041310">
            <a:off x="1552650" y="232852"/>
            <a:ext cx="1528632" cy="101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 descr="E:\Мама\Презентации Артемовой Евченко Смирновой и др\2021 прививки которые спасли мир\Грипп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06376">
            <a:off x="7225184" y="763889"/>
            <a:ext cx="1738125" cy="1158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1350222"/>
            <a:ext cx="1698956" cy="1222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94964" y="5763529"/>
            <a:ext cx="1440160" cy="960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44430">
            <a:off x="3291114" y="4868618"/>
            <a:ext cx="1586142" cy="892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971643">
            <a:off x="1249447" y="4565531"/>
            <a:ext cx="1392839" cy="928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81605" y="803952"/>
            <a:ext cx="1595294" cy="102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3357" y="1462399"/>
            <a:ext cx="1537131" cy="1024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602736" y="4262011"/>
            <a:ext cx="6721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6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Коллективный иммунитет 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более 80% </a:t>
            </a:r>
            <a:r>
              <a:rPr lang="ru-RU" b="1" i="1" dirty="0" smtClean="0">
                <a:solidFill>
                  <a:srgbClr val="4C21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привитого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населения </a:t>
            </a:r>
            <a:endParaRPr lang="ru-RU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822097">
            <a:off x="1105640" y="3056473"/>
            <a:ext cx="1320899" cy="881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72361" y="4722389"/>
            <a:ext cx="4066536" cy="2001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05145">
            <a:off x="2857586" y="2150052"/>
            <a:ext cx="1587302" cy="98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21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 txBox="1">
            <a:spLocks/>
          </p:cNvSpPr>
          <p:nvPr/>
        </p:nvSpPr>
        <p:spPr>
          <a:xfrm>
            <a:off x="1647838" y="53752"/>
            <a:ext cx="7496162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70000"/>
              </a:lnSpc>
            </a:pPr>
            <a:r>
              <a:rPr lang="ru-RU" sz="4000" b="1" i="1" dirty="0">
                <a:solidFill>
                  <a:srgbClr val="7030A0"/>
                </a:solidFill>
              </a:rPr>
              <a:t>Из истории вопроса борьбы </a:t>
            </a:r>
            <a:r>
              <a:rPr lang="ru-RU" sz="4000" b="1" i="1" dirty="0" smtClean="0">
                <a:solidFill>
                  <a:srgbClr val="7030A0"/>
                </a:solidFill>
              </a:rPr>
              <a:t/>
            </a:r>
            <a:br>
              <a:rPr lang="ru-RU" sz="4000" b="1" i="1" dirty="0" smtClean="0">
                <a:solidFill>
                  <a:srgbClr val="7030A0"/>
                </a:solidFill>
              </a:rPr>
            </a:br>
            <a:r>
              <a:rPr lang="ru-RU" sz="4000" b="1" i="1" dirty="0" smtClean="0">
                <a:solidFill>
                  <a:srgbClr val="7030A0"/>
                </a:solidFill>
              </a:rPr>
              <a:t>за </a:t>
            </a:r>
            <a:r>
              <a:rPr lang="ru-RU" sz="4000" b="1" i="1" dirty="0">
                <a:solidFill>
                  <a:srgbClr val="7030A0"/>
                </a:solidFill>
              </a:rPr>
              <a:t>выживание человечества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3460" y="5795336"/>
            <a:ext cx="1431916" cy="949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55555" y="5384716"/>
            <a:ext cx="19370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Лихорадка </a:t>
            </a:r>
            <a:r>
              <a:rPr lang="ru-RU" b="1" i="1" dirty="0" err="1" smtClean="0">
                <a:solidFill>
                  <a:srgbClr val="C00000"/>
                </a:solidFill>
              </a:rPr>
              <a:t>Эбола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4099" name="Picture 3" descr="E:\Мама\Презентации Артемовой Евченко Смирновой и др\2021 прививки которые спасли мир\Эбола 2021 февраль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5856" y="4626334"/>
            <a:ext cx="1350403" cy="900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02433" y="5649571"/>
            <a:ext cx="1838037" cy="1074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E:\Мама\Презентации Артемовой Евченко Смирновой и др\2021 прививки которые спасли мир\Корь1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1350" y="1010124"/>
            <a:ext cx="2224199" cy="1225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E:\Мама\Презентации Артемовой Евченко Смирновой и др\2021 прививки которые спасли мир\Корь2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9157" y="4064603"/>
            <a:ext cx="1778272" cy="1185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12687" y="4954748"/>
            <a:ext cx="1192305" cy="122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5796134" y="6215978"/>
            <a:ext cx="10254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Коклюш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343646" y="5200050"/>
            <a:ext cx="13681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Корь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4104" name="Picture 8" descr="E:\Мама\Презентации Артемовой Евченко Смирновой и др\2021 прививки которые спасли мир\Столбняк.jp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55296" y="5577514"/>
            <a:ext cx="1815256" cy="999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7278848" y="6539324"/>
            <a:ext cx="13681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Столбняк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90202" y="2430263"/>
            <a:ext cx="968982" cy="1293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237064" y="3657627"/>
            <a:ext cx="6783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Оспа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3528" y="2423382"/>
            <a:ext cx="956590" cy="1293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2650898" y="3655188"/>
            <a:ext cx="13408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Дифтерия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6584" y="1104701"/>
            <a:ext cx="2078381" cy="1169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4209784" y="2257589"/>
            <a:ext cx="1640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Полиомиелит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4108" name="Picture 12" descr="E:\Мама\Презентации Артемовой Евченко Смирновой и др\2021 прививки которые спасли мир\Чума2.png"/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1065942"/>
            <a:ext cx="1531640" cy="1021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7706504" y="2072923"/>
            <a:ext cx="1023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Чума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6260" y="4123954"/>
            <a:ext cx="1637619" cy="921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1647838" y="5026039"/>
            <a:ext cx="13408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Грипп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78696" y="2772258"/>
            <a:ext cx="2020383" cy="1365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3695461" y="4118355"/>
            <a:ext cx="1023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Холера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4113" name="Picture 17"/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2261" y="2488219"/>
            <a:ext cx="950688" cy="1439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Прямоугольник 32"/>
          <p:cNvSpPr/>
          <p:nvPr/>
        </p:nvSpPr>
        <p:spPr>
          <a:xfrm>
            <a:off x="6012160" y="3964229"/>
            <a:ext cx="1224136" cy="541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b="1" i="1" dirty="0" smtClean="0">
                <a:solidFill>
                  <a:srgbClr val="C00000"/>
                </a:solidFill>
              </a:rPr>
              <a:t>Паротит (свинка)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4114" name="Picture 18"/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66382" y="2423382"/>
            <a:ext cx="1591047" cy="1060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Прямоугольник 34"/>
          <p:cNvSpPr/>
          <p:nvPr/>
        </p:nvSpPr>
        <p:spPr>
          <a:xfrm>
            <a:off x="7341729" y="3493873"/>
            <a:ext cx="1640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Туберкулёз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253439" y="1946640"/>
            <a:ext cx="11176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Гепатит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4116" name="Picture 20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3504" y="1355772"/>
            <a:ext cx="986626" cy="6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Прямоугольник 39"/>
          <p:cNvSpPr/>
          <p:nvPr/>
        </p:nvSpPr>
        <p:spPr>
          <a:xfrm>
            <a:off x="4815632" y="5196042"/>
            <a:ext cx="5802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Тиф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4118" name="Picture 22"/>
          <p:cNvPicPr>
            <a:picLocks noChangeAspect="1" noChangeArrowheads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94337" y="4387370"/>
            <a:ext cx="887114" cy="823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696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64936" y="0"/>
            <a:ext cx="7272808" cy="1143000"/>
          </a:xfrm>
        </p:spPr>
        <p:txBody>
          <a:bodyPr>
            <a:normAutofit fontScale="90000"/>
          </a:bodyPr>
          <a:lstStyle/>
          <a:p>
            <a:pPr algn="r">
              <a:lnSpc>
                <a:spcPct val="70000"/>
              </a:lnSpc>
            </a:pPr>
            <a:r>
              <a:rPr lang="ru-RU" b="1" i="1" dirty="0" smtClean="0">
                <a:solidFill>
                  <a:srgbClr val="C00000"/>
                </a:solidFill>
              </a:rPr>
              <a:t>Вклад  российских и советских ученых в разработку вакцин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63688" y="1068201"/>
            <a:ext cx="253726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i="1" dirty="0" err="1" smtClean="0"/>
              <a:t>С.К.Дзержговскому</a:t>
            </a:r>
            <a:r>
              <a:rPr lang="ru-RU" sz="1200" b="1" i="1" dirty="0" smtClean="0"/>
              <a:t> </a:t>
            </a:r>
            <a:r>
              <a:rPr lang="ru-RU" sz="1200" b="1" i="1" dirty="0"/>
              <a:t>принадлежит приоритет идеи и экспериментальной проверки активной иммунизации человека против дифтерии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6978" y="1060300"/>
            <a:ext cx="726710" cy="1005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2360" y="1050669"/>
            <a:ext cx="1058634" cy="1058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0251" y="1060300"/>
            <a:ext cx="780120" cy="1055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217078" y="2060698"/>
            <a:ext cx="39604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i="1" dirty="0" err="1" smtClean="0">
                <a:solidFill>
                  <a:srgbClr val="600000"/>
                </a:solidFill>
              </a:rPr>
              <a:t>М.П.Чумаков</a:t>
            </a:r>
            <a:r>
              <a:rPr lang="ru-RU" sz="1200" i="1" dirty="0" smtClean="0">
                <a:solidFill>
                  <a:srgbClr val="600000"/>
                </a:solidFill>
              </a:rPr>
              <a:t> </a:t>
            </a:r>
            <a:r>
              <a:rPr lang="ru-RU" sz="1200" i="1" dirty="0">
                <a:solidFill>
                  <a:srgbClr val="600000"/>
                </a:solidFill>
              </a:rPr>
              <a:t>и </a:t>
            </a:r>
            <a:r>
              <a:rPr lang="ru-RU" sz="1200" i="1" dirty="0" err="1" smtClean="0">
                <a:solidFill>
                  <a:srgbClr val="600000"/>
                </a:solidFill>
              </a:rPr>
              <a:t>А.А.Смородинцев</a:t>
            </a:r>
            <a:r>
              <a:rPr lang="ru-RU" sz="1200" i="1" dirty="0" smtClean="0">
                <a:solidFill>
                  <a:srgbClr val="600000"/>
                </a:solidFill>
              </a:rPr>
              <a:t> «довели </a:t>
            </a:r>
            <a:r>
              <a:rPr lang="ru-RU" sz="1200" i="1" dirty="0">
                <a:solidFill>
                  <a:srgbClr val="600000"/>
                </a:solidFill>
              </a:rPr>
              <a:t>до ума» </a:t>
            </a:r>
            <a:r>
              <a:rPr lang="ru-RU" sz="1200" i="1" dirty="0" smtClean="0">
                <a:solidFill>
                  <a:srgbClr val="600000"/>
                </a:solidFill>
              </a:rPr>
              <a:t>«</a:t>
            </a:r>
            <a:r>
              <a:rPr lang="ru-RU" sz="1200" i="1" dirty="0">
                <a:solidFill>
                  <a:srgbClr val="600000"/>
                </a:solidFill>
              </a:rPr>
              <a:t>живую» вакцину, чтобы её можно было использовать для широкой </a:t>
            </a:r>
            <a:r>
              <a:rPr lang="ru-RU" sz="1200" i="1" dirty="0" smtClean="0">
                <a:solidFill>
                  <a:srgbClr val="600000"/>
                </a:solidFill>
              </a:rPr>
              <a:t>иммунизации от полиомиелита</a:t>
            </a:r>
            <a:endParaRPr lang="ru-RU" sz="1200" i="1" dirty="0">
              <a:solidFill>
                <a:srgbClr val="6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76056" y="3998916"/>
            <a:ext cx="249674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 smtClean="0">
                <a:solidFill>
                  <a:srgbClr val="7030A0"/>
                </a:solidFill>
              </a:rPr>
              <a:t>Вакцину, </a:t>
            </a:r>
            <a:r>
              <a:rPr lang="ru-RU" sz="1100" i="1" dirty="0">
                <a:solidFill>
                  <a:srgbClr val="7030A0"/>
                </a:solidFill>
              </a:rPr>
              <a:t>произведенную </a:t>
            </a:r>
            <a:r>
              <a:rPr lang="ru-RU" sz="1100" i="1" dirty="0" smtClean="0">
                <a:solidFill>
                  <a:srgbClr val="7030A0"/>
                </a:solidFill>
              </a:rPr>
              <a:t/>
            </a:r>
            <a:br>
              <a:rPr lang="ru-RU" sz="1100" i="1" dirty="0" smtClean="0">
                <a:solidFill>
                  <a:srgbClr val="7030A0"/>
                </a:solidFill>
              </a:rPr>
            </a:br>
            <a:r>
              <a:rPr lang="ru-RU" sz="1100" i="1" dirty="0" smtClean="0">
                <a:solidFill>
                  <a:srgbClr val="7030A0"/>
                </a:solidFill>
              </a:rPr>
              <a:t>институтом </a:t>
            </a:r>
            <a:r>
              <a:rPr lang="ru-RU" sz="1100" i="1" dirty="0">
                <a:solidFill>
                  <a:srgbClr val="7030A0"/>
                </a:solidFill>
              </a:rPr>
              <a:t>полиомиелита и вирусных энцефалитов АМН СССР, импортировали более 60 стран </a:t>
            </a:r>
            <a:r>
              <a:rPr lang="ru-RU" sz="1100" i="1" dirty="0" smtClean="0">
                <a:solidFill>
                  <a:srgbClr val="7030A0"/>
                </a:solidFill>
              </a:rPr>
              <a:t/>
            </a:r>
            <a:br>
              <a:rPr lang="ru-RU" sz="1100" i="1" dirty="0" smtClean="0">
                <a:solidFill>
                  <a:srgbClr val="7030A0"/>
                </a:solidFill>
              </a:rPr>
            </a:br>
            <a:r>
              <a:rPr lang="ru-RU" sz="1100" i="1" dirty="0" smtClean="0">
                <a:solidFill>
                  <a:srgbClr val="7030A0"/>
                </a:solidFill>
              </a:rPr>
              <a:t>(</a:t>
            </a:r>
            <a:r>
              <a:rPr lang="ru-RU" sz="1100" i="1" dirty="0">
                <a:solidFill>
                  <a:srgbClr val="7030A0"/>
                </a:solidFill>
              </a:rPr>
              <a:t>до 100-120 млн. доз </a:t>
            </a:r>
            <a:r>
              <a:rPr lang="ru-RU" sz="1100" i="1" dirty="0" smtClean="0">
                <a:solidFill>
                  <a:srgbClr val="7030A0"/>
                </a:solidFill>
              </a:rPr>
              <a:t>ежегодно)</a:t>
            </a:r>
            <a:endParaRPr lang="ru-RU" sz="1100" i="1" dirty="0">
              <a:solidFill>
                <a:srgbClr val="7030A0"/>
              </a:solidFill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64088" y="2708920"/>
            <a:ext cx="1842275" cy="1289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7198374" y="2753753"/>
            <a:ext cx="19456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i="1" dirty="0" smtClean="0">
                <a:solidFill>
                  <a:srgbClr val="8064A2">
                    <a:lumMod val="50000"/>
                  </a:srgbClr>
                </a:solidFill>
              </a:rPr>
              <a:t>В 1961г. Японские </a:t>
            </a:r>
            <a:r>
              <a:rPr lang="ru-RU" sz="1200" i="1" dirty="0">
                <a:solidFill>
                  <a:srgbClr val="8064A2">
                    <a:lumMod val="50000"/>
                  </a:srgbClr>
                </a:solidFill>
              </a:rPr>
              <a:t>матери добились поставки советской вакцины. 13,5 млн. доз в аэропорту </a:t>
            </a:r>
            <a:r>
              <a:rPr lang="ru-RU" sz="1200" i="1" dirty="0" smtClean="0">
                <a:solidFill>
                  <a:srgbClr val="8064A2">
                    <a:lumMod val="50000"/>
                  </a:srgbClr>
                </a:solidFill>
              </a:rPr>
              <a:t>встречали </a:t>
            </a:r>
            <a:r>
              <a:rPr lang="ru-RU" sz="1200" i="1" dirty="0">
                <a:solidFill>
                  <a:srgbClr val="8064A2">
                    <a:lumMod val="50000"/>
                  </a:srgbClr>
                </a:solidFill>
              </a:rPr>
              <a:t>тысячи японцев</a:t>
            </a:r>
            <a:endParaRPr lang="ru-RU" dirty="0"/>
          </a:p>
        </p:txBody>
      </p:sp>
      <p:pic>
        <p:nvPicPr>
          <p:cNvPr id="15" name="Picture 13" descr="E:\Мама\Презентации Артемовой Евченко Смирновой и др\2021 прививки которые спасли мир\Полиемиелит вакцинация Индия.jp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3953483"/>
            <a:ext cx="1397186" cy="937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536244" y="3476473"/>
            <a:ext cx="38278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rgbClr val="600000"/>
                </a:solidFill>
              </a:rPr>
              <a:t>В 1904 году </a:t>
            </a:r>
            <a:r>
              <a:rPr lang="ru-RU" sz="1200" i="1" dirty="0" smtClean="0">
                <a:solidFill>
                  <a:srgbClr val="600000"/>
                </a:solidFill>
              </a:rPr>
              <a:t>Алексей </a:t>
            </a:r>
            <a:r>
              <a:rPr lang="ru-RU" sz="1200" i="1" dirty="0">
                <a:solidFill>
                  <a:srgbClr val="600000"/>
                </a:solidFill>
              </a:rPr>
              <a:t>Абрикосов </a:t>
            </a:r>
            <a:r>
              <a:rPr lang="ru-RU" sz="1200" i="1" dirty="0" smtClean="0">
                <a:solidFill>
                  <a:srgbClr val="600000"/>
                </a:solidFill>
              </a:rPr>
              <a:t>опубликовал </a:t>
            </a:r>
            <a:r>
              <a:rPr lang="ru-RU" sz="1200" i="1" dirty="0">
                <a:solidFill>
                  <a:srgbClr val="600000"/>
                </a:solidFill>
              </a:rPr>
              <a:t>исследования, в которых описал картину состояния лёгких на рентгенограмме при начальных стадиях туберкулёза. </a:t>
            </a:r>
            <a:r>
              <a:rPr lang="ru-RU" sz="1200" i="1" dirty="0" smtClean="0">
                <a:solidFill>
                  <a:srgbClr val="600000"/>
                </a:solidFill>
              </a:rPr>
              <a:t>До </a:t>
            </a:r>
            <a:r>
              <a:rPr lang="ru-RU" sz="1200" i="1" dirty="0">
                <a:solidFill>
                  <a:srgbClr val="600000"/>
                </a:solidFill>
              </a:rPr>
              <a:t>сих пор «</a:t>
            </a:r>
            <a:r>
              <a:rPr lang="ru-RU" sz="1200" b="1" i="1" dirty="0">
                <a:solidFill>
                  <a:srgbClr val="600000"/>
                </a:solidFill>
              </a:rPr>
              <a:t>очагом </a:t>
            </a:r>
            <a:r>
              <a:rPr lang="ru-RU" sz="1200" b="1" i="1" dirty="0" err="1">
                <a:solidFill>
                  <a:srgbClr val="600000"/>
                </a:solidFill>
              </a:rPr>
              <a:t>Абрикосова</a:t>
            </a:r>
            <a:r>
              <a:rPr lang="ru-RU" sz="1200" i="1" dirty="0">
                <a:solidFill>
                  <a:srgbClr val="600000"/>
                </a:solidFill>
              </a:rPr>
              <a:t>» называют начальное проявление туберкулеза</a:t>
            </a:r>
          </a:p>
        </p:txBody>
      </p:sp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2125" y="2132856"/>
            <a:ext cx="826383" cy="1082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1471725" y="3214863"/>
            <a:ext cx="122413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100" i="1" dirty="0" smtClean="0"/>
              <a:t>А.И. Абрикосов</a:t>
            </a:r>
            <a:endParaRPr lang="ru-RU" sz="1100" i="1" dirty="0">
              <a:solidFill>
                <a:prstClr val="black"/>
              </a:solidFill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1416" y="2147811"/>
            <a:ext cx="815842" cy="108778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1061" y="2158157"/>
            <a:ext cx="1022988" cy="1077443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2627784" y="3243728"/>
            <a:ext cx="122413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100" i="1" dirty="0" smtClean="0"/>
              <a:t>С.П. Боткин</a:t>
            </a:r>
            <a:endParaRPr lang="ru-RU" sz="1100" i="1" dirty="0">
              <a:solidFill>
                <a:prstClr val="black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923928" y="3243728"/>
            <a:ext cx="122413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100" i="1" dirty="0" smtClean="0"/>
              <a:t>Г.А. Захарьин</a:t>
            </a:r>
            <a:endParaRPr lang="ru-RU" sz="1100" i="1" dirty="0">
              <a:solidFill>
                <a:prstClr val="black"/>
              </a:solidFill>
            </a:endParaRPr>
          </a:p>
        </p:txBody>
      </p:sp>
      <p:pic>
        <p:nvPicPr>
          <p:cNvPr id="28" name="Picture 6"/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5874" y="5844173"/>
            <a:ext cx="719974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7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8837" y="5844173"/>
            <a:ext cx="1366575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115389" y="5950247"/>
            <a:ext cx="20162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rgbClr val="600000"/>
                </a:solidFill>
              </a:rPr>
              <a:t>1936 г. </a:t>
            </a:r>
            <a:r>
              <a:rPr lang="ru-RU" sz="1200" i="1" dirty="0" smtClean="0">
                <a:solidFill>
                  <a:srgbClr val="600000"/>
                </a:solidFill>
              </a:rPr>
              <a:t>- советские </a:t>
            </a:r>
            <a:r>
              <a:rPr lang="ru-RU" sz="1200" i="1" dirty="0">
                <a:solidFill>
                  <a:srgbClr val="600000"/>
                </a:solidFill>
              </a:rPr>
              <a:t>ученые </a:t>
            </a:r>
            <a:r>
              <a:rPr lang="ru-RU" sz="1200" i="1" dirty="0" err="1">
                <a:solidFill>
                  <a:srgbClr val="600000"/>
                </a:solidFill>
              </a:rPr>
              <a:t>А.А.Смородинцев</a:t>
            </a:r>
            <a:r>
              <a:rPr lang="ru-RU" sz="1200" i="1" dirty="0">
                <a:solidFill>
                  <a:srgbClr val="600000"/>
                </a:solidFill>
              </a:rPr>
              <a:t> </a:t>
            </a:r>
            <a:br>
              <a:rPr lang="ru-RU" sz="1200" i="1" dirty="0">
                <a:solidFill>
                  <a:srgbClr val="600000"/>
                </a:solidFill>
              </a:rPr>
            </a:br>
            <a:r>
              <a:rPr lang="ru-RU" sz="1200" i="1" dirty="0">
                <a:solidFill>
                  <a:srgbClr val="600000"/>
                </a:solidFill>
              </a:rPr>
              <a:t>и Л. А. Зильбер описали вирус гриппа А</a:t>
            </a:r>
            <a:endParaRPr lang="ru-RU" sz="1200" dirty="0">
              <a:solidFill>
                <a:srgbClr val="60000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572449" y="4558611"/>
            <a:ext cx="37196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i="1" dirty="0"/>
              <a:t>В </a:t>
            </a:r>
            <a:r>
              <a:rPr lang="ru-RU" sz="1200" b="1" i="1" dirty="0" smtClean="0"/>
              <a:t> 1919г в Москве </a:t>
            </a:r>
            <a:r>
              <a:rPr lang="ru-RU" sz="1200" i="1" dirty="0" smtClean="0"/>
              <a:t>был </a:t>
            </a:r>
            <a:r>
              <a:rPr lang="ru-RU" sz="1200" b="1" i="1" dirty="0"/>
              <a:t>создан Центральный бактериологический институт</a:t>
            </a:r>
            <a:r>
              <a:rPr lang="ru-RU" sz="1200" b="1" i="1" dirty="0" smtClean="0"/>
              <a:t>. </a:t>
            </a:r>
            <a:r>
              <a:rPr lang="ru-RU" sz="1200" b="1" i="1" dirty="0">
                <a:solidFill>
                  <a:srgbClr val="C00000"/>
                </a:solidFill>
              </a:rPr>
              <a:t>1936 г. </a:t>
            </a:r>
            <a:r>
              <a:rPr lang="ru-RU" sz="1200" dirty="0" smtClean="0">
                <a:solidFill>
                  <a:srgbClr val="C00000"/>
                </a:solidFill>
              </a:rPr>
              <a:t>последний </a:t>
            </a:r>
            <a:r>
              <a:rPr lang="ru-RU" sz="1200" dirty="0">
                <a:solidFill>
                  <a:srgbClr val="C00000"/>
                </a:solidFill>
              </a:rPr>
              <a:t>в истории СССР, </a:t>
            </a:r>
            <a:r>
              <a:rPr lang="ru-RU" sz="1200" dirty="0" smtClean="0">
                <a:solidFill>
                  <a:srgbClr val="C00000"/>
                </a:solidFill>
              </a:rPr>
              <a:t>когда </a:t>
            </a:r>
            <a:r>
              <a:rPr lang="ru-RU" sz="1200" dirty="0">
                <a:solidFill>
                  <a:srgbClr val="C00000"/>
                </a:solidFill>
              </a:rPr>
              <a:t>были зафиксированы </a:t>
            </a:r>
            <a:r>
              <a:rPr lang="ru-RU" sz="1200" dirty="0" smtClean="0">
                <a:solidFill>
                  <a:srgbClr val="C00000"/>
                </a:solidFill>
              </a:rPr>
              <a:t>местные вспышки </a:t>
            </a:r>
            <a:r>
              <a:rPr lang="ru-RU" sz="1200" dirty="0">
                <a:solidFill>
                  <a:srgbClr val="C00000"/>
                </a:solidFill>
              </a:rPr>
              <a:t>оспы. </a:t>
            </a:r>
            <a:r>
              <a:rPr lang="ru-RU" sz="1200" b="1" i="1" dirty="0">
                <a:solidFill>
                  <a:srgbClr val="7030A0"/>
                </a:solidFill>
              </a:rPr>
              <a:t>1958 г. ВОЗ по предложению советских врачей</a:t>
            </a:r>
            <a:r>
              <a:rPr lang="ru-RU" sz="1200" dirty="0">
                <a:solidFill>
                  <a:srgbClr val="7030A0"/>
                </a:solidFill>
              </a:rPr>
              <a:t> приняла программу глобальной ликвидации натуральной оспы</a:t>
            </a:r>
            <a:endParaRPr lang="ru-RU" sz="1200" dirty="0"/>
          </a:p>
        </p:txBody>
      </p:sp>
      <p:pic>
        <p:nvPicPr>
          <p:cNvPr id="32" name="Picture 2" descr="E:\Мама\Презентации Артемовой Евченко Смирновой и др\2021 прививки которые спасли мир\Бардах Яков Юльевич.jpg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1233" y="960762"/>
            <a:ext cx="695845" cy="913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Прямоугольник 32"/>
          <p:cNvSpPr/>
          <p:nvPr/>
        </p:nvSpPr>
        <p:spPr>
          <a:xfrm>
            <a:off x="4259912" y="1908382"/>
            <a:ext cx="110382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i="1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Я.Ю.</a:t>
            </a:r>
            <a:r>
              <a:rPr lang="en-US" sz="1000" i="1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1000" i="1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Бардах </a:t>
            </a:r>
            <a:endParaRPr lang="ru-RU" sz="1000" i="1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4841482" y="6021859"/>
            <a:ext cx="965845" cy="64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70371" y="4937635"/>
            <a:ext cx="1253169" cy="847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Прямоугольник 30"/>
          <p:cNvSpPr/>
          <p:nvPr/>
        </p:nvSpPr>
        <p:spPr>
          <a:xfrm>
            <a:off x="5580112" y="5797713"/>
            <a:ext cx="35638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rgbClr val="600000"/>
                </a:solidFill>
              </a:rPr>
              <a:t>В 1980-х годах российские ученые создали </a:t>
            </a:r>
            <a:r>
              <a:rPr lang="ru-RU" sz="1200" b="1" i="1" dirty="0">
                <a:solidFill>
                  <a:srgbClr val="600000"/>
                </a:solidFill>
              </a:rPr>
              <a:t>вакцину от лихорадки </a:t>
            </a:r>
            <a:r>
              <a:rPr lang="ru-RU" sz="1200" b="1" i="1" dirty="0" err="1">
                <a:solidFill>
                  <a:srgbClr val="600000"/>
                </a:solidFill>
              </a:rPr>
              <a:t>Эбола</a:t>
            </a:r>
            <a:r>
              <a:rPr lang="ru-RU" sz="1200" i="1" dirty="0">
                <a:solidFill>
                  <a:srgbClr val="600000"/>
                </a:solidFill>
              </a:rPr>
              <a:t>, в 1994 г. передали её в ВОЗ. </a:t>
            </a:r>
          </a:p>
          <a:p>
            <a:r>
              <a:rPr lang="ru-RU" sz="1200" i="1" dirty="0">
                <a:solidFill>
                  <a:srgbClr val="600000"/>
                </a:solidFill>
              </a:rPr>
              <a:t>Вклад РФ в борьбу с лихорадкой </a:t>
            </a:r>
            <a:r>
              <a:rPr lang="ru-RU" sz="1200" i="1" dirty="0" err="1">
                <a:solidFill>
                  <a:srgbClr val="600000"/>
                </a:solidFill>
              </a:rPr>
              <a:t>Эбола</a:t>
            </a:r>
            <a:r>
              <a:rPr lang="ru-RU" sz="1200" i="1" dirty="0">
                <a:solidFill>
                  <a:srgbClr val="600000"/>
                </a:solidFill>
              </a:rPr>
              <a:t> в общей сложности около $60 млн и $11,7 млн — на </a:t>
            </a:r>
            <a:r>
              <a:rPr lang="ru-RU" sz="1200" i="1" dirty="0" smtClean="0">
                <a:solidFill>
                  <a:srgbClr val="600000"/>
                </a:solidFill>
              </a:rPr>
              <a:t>3-х летнюю </a:t>
            </a:r>
            <a:r>
              <a:rPr lang="ru-RU" sz="1200" i="1" dirty="0">
                <a:solidFill>
                  <a:srgbClr val="600000"/>
                </a:solidFill>
              </a:rPr>
              <a:t>программу сотрудничества с Гвинеей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5076056" y="4861814"/>
            <a:ext cx="255329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i="1" dirty="0"/>
              <a:t>Вакцинация спасла мир от чумы и холеры благодаря вакцинам, созданным </a:t>
            </a:r>
            <a:r>
              <a:rPr lang="ru-RU" sz="1200" i="1" dirty="0" smtClean="0"/>
              <a:t>русским ученым </a:t>
            </a:r>
            <a:r>
              <a:rPr lang="ru-RU" sz="1200" i="1" dirty="0" err="1" smtClean="0"/>
              <a:t>В.А.Хавкиным</a:t>
            </a:r>
            <a:r>
              <a:rPr lang="ru-RU" sz="1200" i="1" dirty="0" smtClean="0"/>
              <a:t>. В Индии есть институт его имени. </a:t>
            </a:r>
            <a:endParaRPr lang="ru-RU" sz="1200" i="1" dirty="0"/>
          </a:p>
        </p:txBody>
      </p:sp>
    </p:spTree>
    <p:extLst>
      <p:ext uri="{BB962C8B-B14F-4D97-AF65-F5344CB8AC3E}">
        <p14:creationId xmlns:p14="http://schemas.microsoft.com/office/powerpoint/2010/main" val="262528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19672" y="0"/>
            <a:ext cx="7272808" cy="1143000"/>
          </a:xfrm>
        </p:spPr>
        <p:txBody>
          <a:bodyPr>
            <a:normAutofit/>
          </a:bodyPr>
          <a:lstStyle/>
          <a:p>
            <a:pPr algn="r"/>
            <a:r>
              <a:rPr lang="ru-RU" b="1" i="1" dirty="0">
                <a:solidFill>
                  <a:srgbClr val="C00000"/>
                </a:solidFill>
              </a:rPr>
              <a:t>Вакцины от «</a:t>
            </a:r>
            <a:r>
              <a:rPr lang="ru-RU" b="1" i="1" dirty="0" err="1">
                <a:solidFill>
                  <a:srgbClr val="C00000"/>
                </a:solidFill>
              </a:rPr>
              <a:t>ковида</a:t>
            </a:r>
            <a:r>
              <a:rPr lang="ru-RU" b="1" i="1" dirty="0">
                <a:solidFill>
                  <a:srgbClr val="C00000"/>
                </a:solidFill>
              </a:rPr>
              <a:t>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9841" y="6311061"/>
            <a:ext cx="44561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Всемирная организация </a:t>
            </a:r>
            <a:r>
              <a:rPr lang="ru-RU" sz="1600" i="1" dirty="0" smtClean="0"/>
              <a:t>здравоохранения, </a:t>
            </a:r>
            <a:r>
              <a:rPr lang="en-US" sz="1600" i="1" dirty="0" smtClean="0"/>
              <a:t>Who</a:t>
            </a:r>
            <a:endParaRPr lang="ru-RU" sz="1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3798941"/>
            <a:ext cx="3808103" cy="2505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7544" y="908720"/>
            <a:ext cx="3312368" cy="2438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83530" y="3347181"/>
            <a:ext cx="33963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/>
              <a:t>Минздрав РФ</a:t>
            </a:r>
            <a:endParaRPr lang="ru-RU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08508" y="908721"/>
            <a:ext cx="2088232" cy="154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747319" y="2451333"/>
            <a:ext cx="24482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err="1" smtClean="0"/>
              <a:t>Роспотребнадзор</a:t>
            </a:r>
            <a:r>
              <a:rPr lang="ru-RU" i="1" dirty="0" smtClean="0"/>
              <a:t>. </a:t>
            </a:r>
            <a:r>
              <a:rPr lang="ru-RU" i="1" dirty="0" err="1" smtClean="0"/>
              <a:t>Стопкоронавирус.РФ</a:t>
            </a:r>
            <a:endParaRPr lang="ru-RU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4248" y="1145721"/>
            <a:ext cx="2169899" cy="1628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6665061" y="2786062"/>
            <a:ext cx="24482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/>
              <a:t>Стопкоронавирус.40</a:t>
            </a:r>
          </a:p>
          <a:p>
            <a:pPr algn="ctr"/>
            <a:r>
              <a:rPr lang="ru-RU" i="1" dirty="0" smtClean="0"/>
              <a:t>Калужская область</a:t>
            </a:r>
            <a:endParaRPr lang="ru-RU" dirty="0"/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08104" y="3645024"/>
            <a:ext cx="3348876" cy="2498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5148065" y="6237312"/>
            <a:ext cx="4104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Европейское агентство по лекарственным средствам, или EMA</a:t>
            </a:r>
          </a:p>
        </p:txBody>
      </p:sp>
      <p:sp>
        <p:nvSpPr>
          <p:cNvPr id="16" name="Прямоугольник 15"/>
          <p:cNvSpPr/>
          <p:nvPr/>
        </p:nvSpPr>
        <p:spPr>
          <a:xfrm rot="20578843">
            <a:off x="3449874" y="3215978"/>
            <a:ext cx="33963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 вакцины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528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19672" y="0"/>
            <a:ext cx="7272808" cy="1143000"/>
          </a:xfrm>
        </p:spPr>
        <p:txBody>
          <a:bodyPr>
            <a:normAutofit/>
          </a:bodyPr>
          <a:lstStyle/>
          <a:p>
            <a:pPr algn="r"/>
            <a:r>
              <a:rPr lang="ru-RU" b="1" i="1" dirty="0">
                <a:solidFill>
                  <a:srgbClr val="C00000"/>
                </a:solidFill>
              </a:rPr>
              <a:t>Наши вакцины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67631" y="332656"/>
            <a:ext cx="3816424" cy="2577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384478" y="2701628"/>
            <a:ext cx="1162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Спутник V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1420" y="922190"/>
            <a:ext cx="1728614" cy="1728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691680" y="4125778"/>
            <a:ext cx="14975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Спутник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Лайт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3070960"/>
            <a:ext cx="1998056" cy="1078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479583" y="4075669"/>
            <a:ext cx="1006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КовиВак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4953" y="2650804"/>
            <a:ext cx="2307382" cy="1427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73082" y="4653136"/>
            <a:ext cx="2232248" cy="1487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258660" y="6140929"/>
            <a:ext cx="16208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ЭпиВакКорона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574031" y="6140929"/>
            <a:ext cx="18356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ЭпиВакКорона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-Н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1955" y="4768180"/>
            <a:ext cx="2440443" cy="1372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528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19672" y="44624"/>
            <a:ext cx="7272808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b="1" i="1" dirty="0">
                <a:solidFill>
                  <a:srgbClr val="C00000"/>
                </a:solidFill>
              </a:rPr>
              <a:t>Вакцина «Спутник </a:t>
            </a:r>
            <a:r>
              <a:rPr lang="en-US" b="1" i="1" dirty="0">
                <a:solidFill>
                  <a:srgbClr val="C00000"/>
                </a:solidFill>
              </a:rPr>
              <a:t>V</a:t>
            </a:r>
            <a:r>
              <a:rPr lang="en-US" b="1" i="1" dirty="0" smtClean="0">
                <a:solidFill>
                  <a:srgbClr val="C00000"/>
                </a:solidFill>
              </a:rPr>
              <a:t>»</a:t>
            </a:r>
            <a:br>
              <a:rPr lang="en-US" b="1" i="1" dirty="0" smtClean="0">
                <a:solidFill>
                  <a:srgbClr val="C00000"/>
                </a:solidFill>
              </a:rPr>
            </a:br>
            <a:r>
              <a:rPr lang="en-US" b="1" i="1" dirty="0" smtClean="0">
                <a:solidFill>
                  <a:srgbClr val="C00000"/>
                </a:solidFill>
              </a:rPr>
              <a:t>(</a:t>
            </a:r>
            <a:r>
              <a:rPr lang="ru-RU" b="1" i="1" dirty="0" smtClean="0">
                <a:solidFill>
                  <a:srgbClr val="C00000"/>
                </a:solidFill>
              </a:rPr>
              <a:t>Гам-</a:t>
            </a:r>
            <a:r>
              <a:rPr lang="ru-RU" b="1" i="1" dirty="0" err="1" smtClean="0">
                <a:solidFill>
                  <a:srgbClr val="C00000"/>
                </a:solidFill>
              </a:rPr>
              <a:t>Ковид</a:t>
            </a:r>
            <a:r>
              <a:rPr lang="ru-RU" b="1" i="1" dirty="0" smtClean="0">
                <a:solidFill>
                  <a:srgbClr val="C00000"/>
                </a:solidFill>
              </a:rPr>
              <a:t>-</a:t>
            </a:r>
            <a:r>
              <a:rPr lang="ru-RU" b="1" i="1" dirty="0" err="1" smtClean="0">
                <a:solidFill>
                  <a:srgbClr val="C00000"/>
                </a:solidFill>
              </a:rPr>
              <a:t>Вак</a:t>
            </a:r>
            <a:r>
              <a:rPr lang="ru-RU" b="1" i="1" dirty="0" smtClean="0">
                <a:solidFill>
                  <a:srgbClr val="C00000"/>
                </a:solidFill>
              </a:rPr>
              <a:t>)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6033" y="1094813"/>
            <a:ext cx="2100959" cy="1114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62966" y="1157018"/>
            <a:ext cx="43559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Производитель</a:t>
            </a:r>
            <a:r>
              <a:rPr lang="ru-RU" sz="2000" dirty="0" smtClean="0"/>
              <a:t> </a:t>
            </a:r>
            <a:r>
              <a:rPr lang="ru-RU" sz="2000" dirty="0"/>
              <a:t>- 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ФГБУ </a:t>
            </a:r>
            <a:r>
              <a:rPr lang="ru-RU" sz="2000" dirty="0"/>
              <a:t>«НИЦЭМ </a:t>
            </a:r>
            <a:r>
              <a:rPr lang="ru-RU" sz="2000" dirty="0" smtClean="0"/>
              <a:t>им</a:t>
            </a:r>
            <a:r>
              <a:rPr lang="ru-RU" sz="2000" dirty="0"/>
              <a:t>. Н. Ф. </a:t>
            </a:r>
            <a:r>
              <a:rPr lang="ru-RU" sz="2000" dirty="0" err="1"/>
              <a:t>Гамалеи</a:t>
            </a:r>
            <a:r>
              <a:rPr lang="ru-RU" sz="2000" dirty="0"/>
              <a:t>» Минздрава России </a:t>
            </a:r>
            <a:endParaRPr lang="ru-RU" sz="2000" dirty="0" smtClean="0"/>
          </a:p>
          <a:p>
            <a:r>
              <a:rPr lang="ru-RU" sz="20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 вакцины </a:t>
            </a:r>
            <a:r>
              <a:rPr lang="ru-RU" sz="2000" dirty="0" smtClean="0"/>
              <a:t>–  Аденовирусная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28825" y="2495463"/>
            <a:ext cx="66760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Первая в мире вакцина от коронавируса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75706" y="3806838"/>
            <a:ext cx="307128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работает. </a:t>
            </a:r>
            <a:r>
              <a:rPr lang="ru-RU" dirty="0"/>
              <a:t>Вакцина содержит человеческий аденовирус, из которого вырезали гены, отвечающие за патогенность и размножение, но добавили ген с инструкцией по созданию белка, из которого построены шипы на оболочке коронавируса.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02519" y="3018683"/>
            <a:ext cx="71369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>
                <a:solidFill>
                  <a:srgbClr val="002060"/>
                </a:solidFill>
              </a:rPr>
              <a:t>Для надежной защиты требуется две дозы вакцины, которые нужно вводить с интервалом в 21 день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363734" y="147173"/>
            <a:ext cx="2999583" cy="826474"/>
            <a:chOff x="539552" y="548681"/>
            <a:chExt cx="3384376" cy="1224136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539552" y="548681"/>
              <a:ext cx="3384376" cy="12241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172" name="Picture 4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8768" y="598439"/>
              <a:ext cx="3153889" cy="10250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5013" y="3731752"/>
            <a:ext cx="4151001" cy="2937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838" y="1405490"/>
            <a:ext cx="2060569" cy="1159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528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19672" y="44624"/>
            <a:ext cx="7272808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b="1" i="1" dirty="0">
                <a:solidFill>
                  <a:srgbClr val="C00000"/>
                </a:solidFill>
              </a:rPr>
              <a:t>Вакцина «Спутник </a:t>
            </a:r>
            <a:r>
              <a:rPr lang="ru-RU" b="1" i="1" dirty="0" err="1">
                <a:solidFill>
                  <a:srgbClr val="C00000"/>
                </a:solidFill>
              </a:rPr>
              <a:t>Лайт</a:t>
            </a:r>
            <a:r>
              <a:rPr lang="en-US" b="1" i="1" dirty="0" smtClean="0">
                <a:solidFill>
                  <a:srgbClr val="C00000"/>
                </a:solidFill>
              </a:rPr>
              <a:t>»</a:t>
            </a:r>
            <a:br>
              <a:rPr lang="en-US" b="1" i="1" dirty="0" smtClean="0">
                <a:solidFill>
                  <a:srgbClr val="C00000"/>
                </a:solidFill>
              </a:rPr>
            </a:br>
            <a:r>
              <a:rPr lang="en-US" b="1" i="1" dirty="0">
                <a:solidFill>
                  <a:srgbClr val="C00000"/>
                </a:solidFill>
              </a:rPr>
              <a:t>(Sputnik Light</a:t>
            </a:r>
            <a:r>
              <a:rPr lang="ru-RU" b="1" i="1" dirty="0" smtClean="0">
                <a:solidFill>
                  <a:srgbClr val="C00000"/>
                </a:solidFill>
              </a:rPr>
              <a:t>)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88024" y="1412776"/>
            <a:ext cx="43559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Производитель</a:t>
            </a:r>
            <a:r>
              <a:rPr lang="ru-RU" sz="2000" dirty="0" smtClean="0"/>
              <a:t> </a:t>
            </a:r>
            <a:r>
              <a:rPr lang="ru-RU" sz="2000" dirty="0"/>
              <a:t>- 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ФГБУ </a:t>
            </a:r>
            <a:r>
              <a:rPr lang="ru-RU" sz="2000" dirty="0"/>
              <a:t>«НИЦЭМ </a:t>
            </a:r>
            <a:r>
              <a:rPr lang="ru-RU" sz="2000" dirty="0" smtClean="0"/>
              <a:t>им</a:t>
            </a:r>
            <a:r>
              <a:rPr lang="ru-RU" sz="2000" dirty="0"/>
              <a:t>. Н. Ф. </a:t>
            </a:r>
            <a:r>
              <a:rPr lang="ru-RU" sz="2000" dirty="0" err="1"/>
              <a:t>Гамалеи</a:t>
            </a:r>
            <a:r>
              <a:rPr lang="ru-RU" sz="2000" dirty="0"/>
              <a:t>» Минздрава России </a:t>
            </a:r>
            <a:endParaRPr lang="ru-RU" sz="2000" dirty="0" smtClean="0"/>
          </a:p>
          <a:p>
            <a:r>
              <a:rPr lang="ru-RU" sz="20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 вакцины </a:t>
            </a:r>
            <a:r>
              <a:rPr lang="ru-RU" sz="2000" dirty="0" smtClean="0"/>
              <a:t>-  Аденовирусная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35696" y="2997825"/>
            <a:ext cx="65125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Первая в мире вакцина от коронавируса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39868" y="4293096"/>
            <a:ext cx="408195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работает. </a:t>
            </a:r>
            <a:r>
              <a:rPr lang="ru-RU" dirty="0" smtClean="0"/>
              <a:t>Это первый компонент вакцины </a:t>
            </a:r>
            <a:r>
              <a:rPr lang="en-US" dirty="0" smtClean="0"/>
              <a:t>Sputnik</a:t>
            </a:r>
            <a:r>
              <a:rPr lang="ru-RU" dirty="0" smtClean="0"/>
              <a:t>. Работает </a:t>
            </a:r>
            <a:r>
              <a:rPr lang="ru-RU" dirty="0"/>
              <a:t>даже одна доза: по данным Минздрава Буэнос-Айреса (Аргентина), у 89% людей, получивших одну дозу вакцины, выработались </a:t>
            </a:r>
            <a:r>
              <a:rPr lang="ru-RU" dirty="0" smtClean="0"/>
              <a:t>антитела.  Рекомендована для ревакцинации.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835697" y="3532478"/>
            <a:ext cx="71369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 smtClean="0">
                <a:solidFill>
                  <a:srgbClr val="002060"/>
                </a:solidFill>
              </a:rPr>
              <a:t>Однокомпонентная вакцина, для переболевших людей  </a:t>
            </a:r>
            <a:br>
              <a:rPr lang="ru-RU" sz="2000" i="1" dirty="0" smtClean="0">
                <a:solidFill>
                  <a:srgbClr val="002060"/>
                </a:solidFill>
              </a:rPr>
            </a:br>
            <a:r>
              <a:rPr lang="ru-RU" sz="2000" i="1" dirty="0" smtClean="0">
                <a:solidFill>
                  <a:srgbClr val="002060"/>
                </a:solidFill>
              </a:rPr>
              <a:t>и    для ревакцинации</a:t>
            </a:r>
            <a:endParaRPr lang="ru-RU" sz="2000" i="1" dirty="0">
              <a:solidFill>
                <a:srgbClr val="00206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6854" y="1052736"/>
            <a:ext cx="2700000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44" y="4941368"/>
            <a:ext cx="3068998" cy="1655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70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6231</TotalTime>
  <Words>1678</Words>
  <Application>Microsoft Office PowerPoint</Application>
  <PresentationFormat>Экран (4:3)</PresentationFormat>
  <Paragraphs>190</Paragraphs>
  <Slides>31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Презентация PowerPoint</vt:lpstr>
      <vt:lpstr>Вступление</vt:lpstr>
      <vt:lpstr>Ну и что?  Всё равно все переболеем…</vt:lpstr>
      <vt:lpstr>Презентация PowerPoint</vt:lpstr>
      <vt:lpstr>Вклад  российских и советских ученых в разработку вакцин</vt:lpstr>
      <vt:lpstr>Вакцины от «ковида»</vt:lpstr>
      <vt:lpstr>Наши вакцины</vt:lpstr>
      <vt:lpstr>Вакцина «Спутник V» (Гам-Ковид-Вак)</vt:lpstr>
      <vt:lpstr>Вакцина «Спутник Лайт» (Sputnik Light)</vt:lpstr>
      <vt:lpstr>Вакцина «Кови-Вак» (CoviVac)</vt:lpstr>
      <vt:lpstr>Вакцина «ЭпиВакКорона» (EpiVacCorona)</vt:lpstr>
      <vt:lpstr>Вакцина ЭпиВакКорона-Н</vt:lpstr>
      <vt:lpstr>А что в мире?</vt:lpstr>
      <vt:lpstr>Вспомним: Как работает иммунитет?</vt:lpstr>
      <vt:lpstr>Вспомним: Как работает иммунитет после вакцинации?</vt:lpstr>
      <vt:lpstr>Как работает вакцина от ковида?</vt:lpstr>
      <vt:lpstr>Мифы о вакцинации  (или Чего мы боимся?)</vt:lpstr>
      <vt:lpstr>Мифы о вакцинации  (или Чего мы боимся?)</vt:lpstr>
      <vt:lpstr>Мифы о вакцинации  (или Чего мы боимся?)</vt:lpstr>
      <vt:lpstr>Мифы о вакцинации  (или Чего мы боимся?)</vt:lpstr>
      <vt:lpstr>Мифы о вакцинации  (или Чего мы боимся?)</vt:lpstr>
      <vt:lpstr>Мифы о вакцинации  (или Чего мы боимся?)</vt:lpstr>
      <vt:lpstr>Предлагают купить сертификат о вакцинации… </vt:lpstr>
      <vt:lpstr>Коллективный иммунитет – что это?</vt:lpstr>
      <vt:lpstr>Штаммы вируса</vt:lpstr>
      <vt:lpstr>Удар по экономике</vt:lpstr>
      <vt:lpstr>Поговорим о медиках…</vt:lpstr>
      <vt:lpstr>ИДЁТ ВОЙНА!</vt:lpstr>
      <vt:lpstr>Взаимосвязь между сезонной вакцинацией против гриппа и COVID-19 Предварительные результаты взаимосвязи между раннее проведенной вакцинацией  против сезонного гриппа (2019-2020)  и COVID-19 </vt:lpstr>
      <vt:lpstr>Взаимосвязь между вакцинацией против пневмококка и COVID-19  Гипотеза о возможном влиянии проведенной ранее вакцинации против пневмококка на заболеваемость и смертность от COVID-19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user2</dc:creator>
  <cp:lastModifiedBy>KDU-IRU</cp:lastModifiedBy>
  <cp:revision>261</cp:revision>
  <dcterms:modified xsi:type="dcterms:W3CDTF">2021-11-15T10:37:17Z</dcterms:modified>
</cp:coreProperties>
</file>